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webextensions/webextension1.xml" ContentType="application/vnd.ms-office.webextension+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55"/>
  </p:notesMasterIdLst>
  <p:sldIdLst>
    <p:sldId id="2147469028" r:id="rId6"/>
    <p:sldId id="267" r:id="rId7"/>
    <p:sldId id="2147468919" r:id="rId8"/>
    <p:sldId id="2147468984" r:id="rId9"/>
    <p:sldId id="2147469048" r:id="rId10"/>
    <p:sldId id="2147469287" r:id="rId11"/>
    <p:sldId id="1222" r:id="rId12"/>
    <p:sldId id="2147468894" r:id="rId13"/>
    <p:sldId id="1273" r:id="rId14"/>
    <p:sldId id="1268" r:id="rId15"/>
    <p:sldId id="1261" r:id="rId16"/>
    <p:sldId id="1266" r:id="rId17"/>
    <p:sldId id="1267" r:id="rId18"/>
    <p:sldId id="2147468994" r:id="rId19"/>
    <p:sldId id="2147468895" r:id="rId20"/>
    <p:sldId id="2147469029" r:id="rId21"/>
    <p:sldId id="2147469024" r:id="rId22"/>
    <p:sldId id="2147469288" r:id="rId23"/>
    <p:sldId id="2147469289" r:id="rId24"/>
    <p:sldId id="2147469291" r:id="rId25"/>
    <p:sldId id="2147469030" r:id="rId26"/>
    <p:sldId id="2147469299" r:id="rId27"/>
    <p:sldId id="2147468799" r:id="rId28"/>
    <p:sldId id="2147469290" r:id="rId29"/>
    <p:sldId id="2147469302" r:id="rId30"/>
    <p:sldId id="2147468995" r:id="rId31"/>
    <p:sldId id="2147468991" r:id="rId32"/>
    <p:sldId id="2147469286" r:id="rId33"/>
    <p:sldId id="2147469300" r:id="rId34"/>
    <p:sldId id="259" r:id="rId35"/>
    <p:sldId id="258" r:id="rId36"/>
    <p:sldId id="268" r:id="rId37"/>
    <p:sldId id="2147469285" r:id="rId38"/>
    <p:sldId id="2147469049" r:id="rId39"/>
    <p:sldId id="2147469294" r:id="rId40"/>
    <p:sldId id="2147469295" r:id="rId41"/>
    <p:sldId id="2147469296" r:id="rId42"/>
    <p:sldId id="2147469297" r:id="rId43"/>
    <p:sldId id="2147469293" r:id="rId44"/>
    <p:sldId id="2147469298" r:id="rId45"/>
    <p:sldId id="288" r:id="rId46"/>
    <p:sldId id="257" r:id="rId47"/>
    <p:sldId id="2147468996" r:id="rId48"/>
    <p:sldId id="2147468891" r:id="rId49"/>
    <p:sldId id="1154" r:id="rId50"/>
    <p:sldId id="2147468890" r:id="rId51"/>
    <p:sldId id="2147468789" r:id="rId52"/>
    <p:sldId id="2147468791" r:id="rId53"/>
    <p:sldId id="2147469023" r:id="rId54"/>
  </p:sldIdLst>
  <p:sldSz cx="9144000" cy="5143500" type="screen16x9"/>
  <p:notesSz cx="6858000" cy="91440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dledende slides" id="{0C445615-FF81-47D7-915A-FF20F8BD05AF}">
          <p14:sldIdLst>
            <p14:sldId id="2147469028"/>
            <p14:sldId id="267"/>
            <p14:sldId id="2147468919"/>
            <p14:sldId id="2147468984"/>
            <p14:sldId id="2147469048"/>
            <p14:sldId id="2147469287"/>
            <p14:sldId id="1222"/>
          </p14:sldIdLst>
        </p14:section>
        <p14:section name="Tips" id="{8A255DC6-8268-4FBB-81B2-1F29D66C92FE}">
          <p14:sldIdLst>
            <p14:sldId id="2147468894"/>
            <p14:sldId id="1273"/>
            <p14:sldId id="1268"/>
            <p14:sldId id="1261"/>
            <p14:sldId id="1266"/>
            <p14:sldId id="1267"/>
            <p14:sldId id="2147468994"/>
          </p14:sldIdLst>
        </p14:section>
        <p14:section name="Kort nyt" id="{13315871-D88A-463E-925C-EAEF4AE0688F}">
          <p14:sldIdLst>
            <p14:sldId id="2147468895"/>
            <p14:sldId id="2147469029"/>
            <p14:sldId id="2147469024"/>
            <p14:sldId id="2147469288"/>
            <p14:sldId id="2147469289"/>
            <p14:sldId id="2147469291"/>
            <p14:sldId id="2147469030"/>
            <p14:sldId id="2147469299"/>
            <p14:sldId id="2147468799"/>
            <p14:sldId id="2147469290"/>
            <p14:sldId id="2147469302"/>
            <p14:sldId id="2147468995"/>
          </p14:sldIdLst>
        </p14:section>
        <p14:section name="Emner" id="{0D55E22C-1410-4821-8CE1-867D1900A8B9}">
          <p14:sldIdLst>
            <p14:sldId id="2147468991"/>
            <p14:sldId id="2147469286"/>
            <p14:sldId id="2147469300"/>
            <p14:sldId id="259"/>
            <p14:sldId id="258"/>
            <p14:sldId id="268"/>
            <p14:sldId id="2147469285"/>
            <p14:sldId id="2147469049"/>
            <p14:sldId id="2147469294"/>
            <p14:sldId id="2147469295"/>
            <p14:sldId id="2147469296"/>
            <p14:sldId id="2147469297"/>
            <p14:sldId id="2147469293"/>
            <p14:sldId id="2147469298"/>
            <p14:sldId id="288"/>
            <p14:sldId id="257"/>
            <p14:sldId id="2147468996"/>
          </p14:sldIdLst>
        </p14:section>
        <p14:section name="Næste møde" id="{46251769-D114-44F4-8DFC-52A7C085846B}">
          <p14:sldIdLst>
            <p14:sldId id="2147468891"/>
            <p14:sldId id="1154"/>
          </p14:sldIdLst>
        </p14:section>
        <p14:section name="Status på driften og tak for i dag" id="{B2D31715-964B-4B52-99F2-96DCA9B417E7}">
          <p14:sldIdLst>
            <p14:sldId id="2147468890"/>
            <p14:sldId id="2147468789"/>
            <p14:sldId id="2147468791"/>
            <p14:sldId id="2147469023"/>
          </p14:sldIdLst>
        </p14:section>
      </p14:sectionLst>
    </p:ext>
    <p:ext uri="{EFAFB233-063F-42B5-8137-9DF3F51BA10A}">
      <p15:sldGuideLst xmlns:p15="http://schemas.microsoft.com/office/powerpoint/2012/main">
        <p15:guide id="1" orient="horz" pos="441">
          <p15:clr>
            <a:srgbClr val="A4A3A4"/>
          </p15:clr>
        </p15:guide>
        <p15:guide id="2" pos="2880">
          <p15:clr>
            <a:srgbClr val="A4A3A4"/>
          </p15:clr>
        </p15:guide>
        <p15:guide id="3" orient="horz" pos="16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6128E3-95DE-4A43-7932-2061B8AF29BE}" name="Aske Walther Sørensen" initials="AWS" userId="S::AWS@kombit.dk::e41c343c-2cfd-4d4f-a1ac-9d1d143c8b8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F3E7F"/>
    <a:srgbClr val="7F826C"/>
    <a:srgbClr val="E3061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B59EFB-4AE5-40E3-8DA8-B72C615251AB}" v="6" dt="2025-05-13T10:40:13.886"/>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llemlayout 1 - Markering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3447" autoAdjust="0"/>
  </p:normalViewPr>
  <p:slideViewPr>
    <p:cSldViewPr snapToGrid="0">
      <p:cViewPr varScale="1">
        <p:scale>
          <a:sx n="105" d="100"/>
          <a:sy n="105" d="100"/>
        </p:scale>
        <p:origin x="1812" y="954"/>
      </p:cViewPr>
      <p:guideLst>
        <p:guide orient="horz" pos="441"/>
        <p:guide pos="2880"/>
        <p:guide orient="horz" pos="162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1.xml"/><Relationship Id="rId61"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ke Walther Sørensen" userId="e41c343c-2cfd-4d4f-a1ac-9d1d143c8b84" providerId="ADAL" clId="{40B59EFB-4AE5-40E3-8DA8-B72C615251AB}"/>
    <pc:docChg chg="custSel delSld modSld modSection">
      <pc:chgData name="Aske Walther Sørensen" userId="e41c343c-2cfd-4d4f-a1ac-9d1d143c8b84" providerId="ADAL" clId="{40B59EFB-4AE5-40E3-8DA8-B72C615251AB}" dt="2025-05-13T13:01:27.224" v="139" actId="47"/>
      <pc:docMkLst>
        <pc:docMk/>
      </pc:docMkLst>
      <pc:sldChg chg="del">
        <pc:chgData name="Aske Walther Sørensen" userId="e41c343c-2cfd-4d4f-a1ac-9d1d143c8b84" providerId="ADAL" clId="{40B59EFB-4AE5-40E3-8DA8-B72C615251AB}" dt="2025-05-13T13:01:27.224" v="139" actId="47"/>
        <pc:sldMkLst>
          <pc:docMk/>
          <pc:sldMk cId="2068028380" sldId="273"/>
        </pc:sldMkLst>
      </pc:sldChg>
      <pc:sldChg chg="modNotesTx">
        <pc:chgData name="Aske Walther Sørensen" userId="e41c343c-2cfd-4d4f-a1ac-9d1d143c8b84" providerId="ADAL" clId="{40B59EFB-4AE5-40E3-8DA8-B72C615251AB}" dt="2025-05-13T10:49:20.331" v="89" actId="313"/>
        <pc:sldMkLst>
          <pc:docMk/>
          <pc:sldMk cId="2177512805" sldId="1273"/>
        </pc:sldMkLst>
      </pc:sldChg>
      <pc:sldChg chg="del">
        <pc:chgData name="Aske Walther Sørensen" userId="e41c343c-2cfd-4d4f-a1ac-9d1d143c8b84" providerId="ADAL" clId="{40B59EFB-4AE5-40E3-8DA8-B72C615251AB}" dt="2025-05-13T13:01:20.493" v="137" actId="47"/>
        <pc:sldMkLst>
          <pc:docMk/>
          <pc:sldMk cId="2238900546" sldId="2147469002"/>
        </pc:sldMkLst>
      </pc:sldChg>
      <pc:sldChg chg="del">
        <pc:chgData name="Aske Walther Sørensen" userId="e41c343c-2cfd-4d4f-a1ac-9d1d143c8b84" providerId="ADAL" clId="{40B59EFB-4AE5-40E3-8DA8-B72C615251AB}" dt="2025-05-13T13:01:10.856" v="136" actId="47"/>
        <pc:sldMkLst>
          <pc:docMk/>
          <pc:sldMk cId="3583110574" sldId="2147469007"/>
        </pc:sldMkLst>
      </pc:sldChg>
      <pc:sldChg chg="del">
        <pc:chgData name="Aske Walther Sørensen" userId="e41c343c-2cfd-4d4f-a1ac-9d1d143c8b84" providerId="ADAL" clId="{40B59EFB-4AE5-40E3-8DA8-B72C615251AB}" dt="2025-05-13T13:01:21.591" v="138" actId="47"/>
        <pc:sldMkLst>
          <pc:docMk/>
          <pc:sldMk cId="2021444693" sldId="2147469047"/>
        </pc:sldMkLst>
      </pc:sldChg>
      <pc:sldChg chg="modSp">
        <pc:chgData name="Aske Walther Sørensen" userId="e41c343c-2cfd-4d4f-a1ac-9d1d143c8b84" providerId="ADAL" clId="{40B59EFB-4AE5-40E3-8DA8-B72C615251AB}" dt="2025-05-13T10:09:22.344" v="1" actId="20577"/>
        <pc:sldMkLst>
          <pc:docMk/>
          <pc:sldMk cId="3846363680" sldId="2147469288"/>
        </pc:sldMkLst>
        <pc:spChg chg="mod">
          <ac:chgData name="Aske Walther Sørensen" userId="e41c343c-2cfd-4d4f-a1ac-9d1d143c8b84" providerId="ADAL" clId="{40B59EFB-4AE5-40E3-8DA8-B72C615251AB}" dt="2025-05-13T10:09:22.344" v="1" actId="20577"/>
          <ac:spMkLst>
            <pc:docMk/>
            <pc:sldMk cId="3846363680" sldId="2147469288"/>
            <ac:spMk id="3" creationId="{CD36CB2A-08BE-4DE7-D541-F215BE62F0CA}"/>
          </ac:spMkLst>
        </pc:spChg>
      </pc:sldChg>
      <pc:sldChg chg="modSp mod">
        <pc:chgData name="Aske Walther Sørensen" userId="e41c343c-2cfd-4d4f-a1ac-9d1d143c8b84" providerId="ADAL" clId="{40B59EFB-4AE5-40E3-8DA8-B72C615251AB}" dt="2025-05-13T13:01:04.370" v="135" actId="20577"/>
        <pc:sldMkLst>
          <pc:docMk/>
          <pc:sldMk cId="2097787464" sldId="2147469291"/>
        </pc:sldMkLst>
        <pc:spChg chg="mod">
          <ac:chgData name="Aske Walther Sørensen" userId="e41c343c-2cfd-4d4f-a1ac-9d1d143c8b84" providerId="ADAL" clId="{40B59EFB-4AE5-40E3-8DA8-B72C615251AB}" dt="2025-05-13T13:01:04.370" v="135" actId="20577"/>
          <ac:spMkLst>
            <pc:docMk/>
            <pc:sldMk cId="2097787464" sldId="2147469291"/>
            <ac:spMk id="4" creationId="{17497BC5-E11B-B372-423D-ECF2171390F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F0E01D-E573-4D87-8487-196458F1CB83}" type="datetimeFigureOut">
              <a:rPr lang="da-DK" smtClean="0"/>
              <a:t>13-05-2025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610A2-E41B-495E-9914-70CA1250CBEE}" type="slidenum">
              <a:rPr lang="da-DK" smtClean="0"/>
              <a:t>‹nr.›</a:t>
            </a:fld>
            <a:endParaRPr lang="da-DK"/>
          </a:p>
        </p:txBody>
      </p:sp>
    </p:spTree>
    <p:extLst>
      <p:ext uri="{BB962C8B-B14F-4D97-AF65-F5344CB8AC3E}">
        <p14:creationId xmlns:p14="http://schemas.microsoft.com/office/powerpoint/2010/main" val="3544695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732F1CDE-5D83-9F4B-8CB9-2EF3BC0A1883}" type="slidenum">
              <a:rPr lang="da-DK" smtClean="0"/>
              <a:pPr/>
              <a:t>2</a:t>
            </a:fld>
            <a:endParaRPr lang="da-DK" dirty="0"/>
          </a:p>
        </p:txBody>
      </p:sp>
    </p:spTree>
    <p:extLst>
      <p:ext uri="{BB962C8B-B14F-4D97-AF65-F5344CB8AC3E}">
        <p14:creationId xmlns:p14="http://schemas.microsoft.com/office/powerpoint/2010/main" val="611117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Manglerbrev</a:t>
            </a:r>
            <a:r>
              <a:rPr lang="da-DK" dirty="0"/>
              <a:t> for helbredstillægskort og udvidet helbredstillæg er opsat som ”oplysning”</a:t>
            </a:r>
          </a:p>
        </p:txBody>
      </p:sp>
      <p:sp>
        <p:nvSpPr>
          <p:cNvPr id="4" name="Pladsholder til slidenummer 3"/>
          <p:cNvSpPr>
            <a:spLocks noGrp="1"/>
          </p:cNvSpPr>
          <p:nvPr>
            <p:ph type="sldNum" sz="quarter" idx="5"/>
          </p:nvPr>
        </p:nvSpPr>
        <p:spPr/>
        <p:txBody>
          <a:bodyPr/>
          <a:lstStyle/>
          <a:p>
            <a:fld id="{FD0610A2-E41B-495E-9914-70CA1250CBEE}" type="slidenum">
              <a:rPr lang="da-DK" smtClean="0"/>
              <a:t>9</a:t>
            </a:fld>
            <a:endParaRPr lang="da-DK"/>
          </a:p>
        </p:txBody>
      </p:sp>
    </p:spTree>
    <p:extLst>
      <p:ext uri="{BB962C8B-B14F-4D97-AF65-F5344CB8AC3E}">
        <p14:creationId xmlns:p14="http://schemas.microsoft.com/office/powerpoint/2010/main" val="3048264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borgers (2. indberetter eller begge) formue er uoplyst, og borger efterfølgende oplyser den, sendes agterskrivelse. Denne kan ses som en påmindelse om, at de begge skal have opdateret deres formue. Lander de på samme tid, kan det virke fjollet, men venter vi, vil sagsbehandlingstiden blive tilsvarende længere. </a:t>
            </a:r>
          </a:p>
        </p:txBody>
      </p:sp>
      <p:sp>
        <p:nvSpPr>
          <p:cNvPr id="4" name="Pladsholder til slidenummer 3"/>
          <p:cNvSpPr>
            <a:spLocks noGrp="1"/>
          </p:cNvSpPr>
          <p:nvPr>
            <p:ph type="sldNum" sz="quarter" idx="5"/>
          </p:nvPr>
        </p:nvSpPr>
        <p:spPr/>
        <p:txBody>
          <a:bodyPr/>
          <a:lstStyle/>
          <a:p>
            <a:fld id="{FD0610A2-E41B-495E-9914-70CA1250CBEE}" type="slidenum">
              <a:rPr lang="da-DK" smtClean="0"/>
              <a:t>11</a:t>
            </a:fld>
            <a:endParaRPr lang="da-DK"/>
          </a:p>
        </p:txBody>
      </p:sp>
    </p:spTree>
    <p:extLst>
      <p:ext uri="{BB962C8B-B14F-4D97-AF65-F5344CB8AC3E}">
        <p14:creationId xmlns:p14="http://schemas.microsoft.com/office/powerpoint/2010/main" val="525239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Hvis borgeres (2. indberetter eller begge) formue er oplyst, vil KP se den som aktuel og oplyst. På den baggrund vil sendes bevillingsbrev eller agterskrivelse. </a:t>
            </a:r>
          </a:p>
          <a:p>
            <a:r>
              <a:rPr lang="da-DK" dirty="0"/>
              <a:t>Dette er det samme ved manuel sagsbehandling, hvor forskellen er, at sagsbehandlingstiden er længere når det er manuel, end når KP behandler ansøgningerne automatisk. </a:t>
            </a:r>
          </a:p>
          <a:p>
            <a:endParaRPr lang="da-DK" dirty="0"/>
          </a:p>
          <a:p>
            <a:r>
              <a:rPr lang="da-DK" dirty="0"/>
              <a:t>Vi er i dialog med UDK omkring uhensigtsmæssigheden.</a:t>
            </a:r>
          </a:p>
          <a:p>
            <a:r>
              <a:rPr lang="da-DK" dirty="0"/>
              <a:t>Vi undersøger om der er et relativt kort, meningsfyldt spænd, som KP kan afvente, inden den automatiske sagsbehandling fortsætter. Fx hvis x% kommer indenfor y tid.</a:t>
            </a:r>
          </a:p>
          <a:p>
            <a:endParaRPr lang="da-DK" dirty="0"/>
          </a:p>
        </p:txBody>
      </p:sp>
      <p:sp>
        <p:nvSpPr>
          <p:cNvPr id="4" name="Pladsholder til slidenummer 3"/>
          <p:cNvSpPr>
            <a:spLocks noGrp="1"/>
          </p:cNvSpPr>
          <p:nvPr>
            <p:ph type="sldNum" sz="quarter" idx="5"/>
          </p:nvPr>
        </p:nvSpPr>
        <p:spPr/>
        <p:txBody>
          <a:bodyPr/>
          <a:lstStyle/>
          <a:p>
            <a:fld id="{FD0610A2-E41B-495E-9914-70CA1250CBEE}" type="slidenum">
              <a:rPr lang="da-DK" smtClean="0"/>
              <a:t>12</a:t>
            </a:fld>
            <a:endParaRPr lang="da-DK"/>
          </a:p>
        </p:txBody>
      </p:sp>
    </p:spTree>
    <p:extLst>
      <p:ext uri="{BB962C8B-B14F-4D97-AF65-F5344CB8AC3E}">
        <p14:creationId xmlns:p14="http://schemas.microsoft.com/office/powerpoint/2010/main" val="895902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Hvis borgeres (2. indberetter eller begge) formue er oplyst, vil KP se den som aktuel og oplyst. På den baggrund vil sendes bevillingsbrev eller agterskrivelse. </a:t>
            </a:r>
          </a:p>
          <a:p>
            <a:r>
              <a:rPr lang="da-DK" dirty="0"/>
              <a:t>Dette er det samme ved manuel sagsbehandling, hvor forskellen er, at sagsbehandlingstiden er længere når det er manuel, end når KP behandler ansøgningerne automatisk. </a:t>
            </a:r>
          </a:p>
          <a:p>
            <a:endParaRPr lang="da-DK" dirty="0"/>
          </a:p>
          <a:p>
            <a:r>
              <a:rPr lang="da-DK" dirty="0"/>
              <a:t>Vi er i dialog med UDK omkring uhensigtsmæssigheden.</a:t>
            </a:r>
          </a:p>
          <a:p>
            <a:r>
              <a:rPr lang="da-DK" dirty="0"/>
              <a:t>Vi undersøger om der er et relativt kort, meningsfyldt spænd, som KP kan afvente, inden den automatiske sagsbehandling fortsætter. Fx hvis x% kommer indenfor y tid.</a:t>
            </a:r>
          </a:p>
          <a:p>
            <a:endParaRPr lang="da-DK" dirty="0"/>
          </a:p>
        </p:txBody>
      </p:sp>
      <p:sp>
        <p:nvSpPr>
          <p:cNvPr id="4" name="Pladsholder til slidenummer 3"/>
          <p:cNvSpPr>
            <a:spLocks noGrp="1"/>
          </p:cNvSpPr>
          <p:nvPr>
            <p:ph type="sldNum" sz="quarter" idx="5"/>
          </p:nvPr>
        </p:nvSpPr>
        <p:spPr/>
        <p:txBody>
          <a:bodyPr/>
          <a:lstStyle/>
          <a:p>
            <a:fld id="{FD0610A2-E41B-495E-9914-70CA1250CBEE}" type="slidenum">
              <a:rPr lang="da-DK" smtClean="0"/>
              <a:t>13</a:t>
            </a:fld>
            <a:endParaRPr lang="da-DK"/>
          </a:p>
        </p:txBody>
      </p:sp>
    </p:spTree>
    <p:extLst>
      <p:ext uri="{BB962C8B-B14F-4D97-AF65-F5344CB8AC3E}">
        <p14:creationId xmlns:p14="http://schemas.microsoft.com/office/powerpoint/2010/main" val="3376562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Nævn også låge 1 og 24 fra julekalenderen.</a:t>
            </a:r>
          </a:p>
        </p:txBody>
      </p:sp>
      <p:sp>
        <p:nvSpPr>
          <p:cNvPr id="4" name="Pladsholder til slidenummer 3"/>
          <p:cNvSpPr>
            <a:spLocks noGrp="1"/>
          </p:cNvSpPr>
          <p:nvPr>
            <p:ph type="sldNum" sz="quarter" idx="5"/>
          </p:nvPr>
        </p:nvSpPr>
        <p:spPr/>
        <p:txBody>
          <a:bodyPr/>
          <a:lstStyle/>
          <a:p>
            <a:fld id="{FD0610A2-E41B-495E-9914-70CA1250CBEE}" type="slidenum">
              <a:rPr lang="da-DK" smtClean="0"/>
              <a:t>43</a:t>
            </a:fld>
            <a:endParaRPr lang="da-DK"/>
          </a:p>
        </p:txBody>
      </p:sp>
    </p:spTree>
    <p:extLst>
      <p:ext uri="{BB962C8B-B14F-4D97-AF65-F5344CB8AC3E}">
        <p14:creationId xmlns:p14="http://schemas.microsoft.com/office/powerpoint/2010/main" val="30300641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Forside 3">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tx1"/>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tx1"/>
                </a:solidFill>
              </a:defRPr>
            </a:lvl1pPr>
          </a:lstStyle>
          <a:p>
            <a:pPr lvl="0"/>
            <a:r>
              <a:rPr lang="da-DK"/>
              <a:t>Klik for at redigere teksttypografierne i masteren</a:t>
            </a:r>
          </a:p>
        </p:txBody>
      </p:sp>
      <p:sp>
        <p:nvSpPr>
          <p:cNvPr id="9" name="Pladsholder til tekst 6">
            <a:extLst>
              <a:ext uri="{FF2B5EF4-FFF2-40B4-BE49-F238E27FC236}">
                <a16:creationId xmlns:a16="http://schemas.microsoft.com/office/drawing/2014/main" id="{8ECC06A8-D032-5014-F9A2-748351BB8C88}"/>
              </a:ext>
            </a:extLst>
          </p:cNvPr>
          <p:cNvSpPr>
            <a:spLocks noGrp="1"/>
          </p:cNvSpPr>
          <p:nvPr>
            <p:ph type="body" sz="quarter" idx="18"/>
          </p:nvPr>
        </p:nvSpPr>
        <p:spPr>
          <a:xfrm>
            <a:off x="186110" y="4728638"/>
            <a:ext cx="13212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2C59C273-8F97-8FCF-65FE-26C9B203B4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052281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Overskrift + tekst + billede (venstre)">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5148262" y="555625"/>
            <a:ext cx="352742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6"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5148277" y="339726"/>
            <a:ext cx="3528179"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1495255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Overskrift + tekst + billede (bund)">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2571750"/>
            <a:ext cx="9144000" cy="2571750"/>
          </a:xfrm>
        </p:spPr>
        <p:txBody>
          <a:bodyPr>
            <a:normAutofit/>
          </a:bodyPr>
          <a:lstStyle>
            <a:lvl1pPr marL="0" indent="0" algn="ctr">
              <a:buFont typeface="Arial" panose="020B0604020202020204" pitchFamily="34" charset="0"/>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1009650" y="951222"/>
            <a:ext cx="2991910" cy="1116472"/>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951222"/>
            <a:ext cx="3564819" cy="1116471"/>
          </a:xfrm>
        </p:spPr>
        <p:txBody>
          <a:bodyPr/>
          <a:lstStyle>
            <a:lvl1pPr marL="0" indent="0">
              <a:buNone/>
              <a:defRPr sz="1000">
                <a:latin typeface="Neue Haas Grotesk Text Pro" panose="020B0504020202020204" pitchFamily="34" charset="77"/>
              </a:defRPr>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3644776860"/>
      </p:ext>
    </p:extLst>
  </p:cSld>
  <p:clrMapOvr>
    <a:masterClrMapping/>
  </p:clrMapOvr>
  <p:extLst>
    <p:ext uri="{DCECCB84-F9BA-43D5-87BE-67443E8EF086}">
      <p15:sldGuideLst xmlns:p15="http://schemas.microsoft.com/office/powerpoint/2012/main">
        <p15:guide id="1" pos="636">
          <p15:clr>
            <a:srgbClr val="FBAE40"/>
          </p15:clr>
        </p15:guide>
        <p15:guide id="2" orient="horz" pos="59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Highlights (3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35859"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2" y="2067694"/>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2" y="2212108"/>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35859"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2" y="2810661"/>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2" y="2955075"/>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Pladsholder til billede 5">
            <a:extLst>
              <a:ext uri="{FF2B5EF4-FFF2-40B4-BE49-F238E27FC236}">
                <a16:creationId xmlns:a16="http://schemas.microsoft.com/office/drawing/2014/main" id="{C4ABC68E-A13B-FAFF-E2EB-F53E9D240F22}"/>
              </a:ext>
            </a:extLst>
          </p:cNvPr>
          <p:cNvSpPr>
            <a:spLocks noGrp="1" noChangeAspect="1"/>
          </p:cNvSpPr>
          <p:nvPr>
            <p:ph type="pic" sz="quarter" idx="23" hasCustomPrompt="1"/>
          </p:nvPr>
        </p:nvSpPr>
        <p:spPr>
          <a:xfrm>
            <a:off x="1035859"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2" name="Pladsholder til tekst 3">
            <a:extLst>
              <a:ext uri="{FF2B5EF4-FFF2-40B4-BE49-F238E27FC236}">
                <a16:creationId xmlns:a16="http://schemas.microsoft.com/office/drawing/2014/main" id="{64FF8A76-B404-0C8F-8C0B-30B839A46D76}"/>
              </a:ext>
            </a:extLst>
          </p:cNvPr>
          <p:cNvSpPr>
            <a:spLocks noGrp="1"/>
          </p:cNvSpPr>
          <p:nvPr>
            <p:ph type="body" sz="quarter" idx="24"/>
          </p:nvPr>
        </p:nvSpPr>
        <p:spPr>
          <a:xfrm>
            <a:off x="1488482" y="3552029"/>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3" name="Pladsholder til tekst 3">
            <a:extLst>
              <a:ext uri="{FF2B5EF4-FFF2-40B4-BE49-F238E27FC236}">
                <a16:creationId xmlns:a16="http://schemas.microsoft.com/office/drawing/2014/main" id="{E18EE8C3-6589-A11A-1EB5-56F8C0C09F49}"/>
              </a:ext>
            </a:extLst>
          </p:cNvPr>
          <p:cNvSpPr>
            <a:spLocks noGrp="1"/>
          </p:cNvSpPr>
          <p:nvPr>
            <p:ph type="body" sz="quarter" idx="25"/>
          </p:nvPr>
        </p:nvSpPr>
        <p:spPr>
          <a:xfrm>
            <a:off x="1488482" y="3696443"/>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5219552"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5672175" y="2067694"/>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5672175" y="2212108"/>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5219552"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5672175" y="2810661"/>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5672175" y="2955075"/>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0" name="Pladsholder til billede 5">
            <a:extLst>
              <a:ext uri="{FF2B5EF4-FFF2-40B4-BE49-F238E27FC236}">
                <a16:creationId xmlns:a16="http://schemas.microsoft.com/office/drawing/2014/main" id="{611F40D4-8CDB-5EDC-7BAD-B03042BDBD6A}"/>
              </a:ext>
            </a:extLst>
          </p:cNvPr>
          <p:cNvSpPr>
            <a:spLocks noGrp="1" noChangeAspect="1"/>
          </p:cNvSpPr>
          <p:nvPr>
            <p:ph type="pic" sz="quarter" idx="32" hasCustomPrompt="1"/>
          </p:nvPr>
        </p:nvSpPr>
        <p:spPr>
          <a:xfrm>
            <a:off x="5219552"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1" name="Pladsholder til tekst 3">
            <a:extLst>
              <a:ext uri="{FF2B5EF4-FFF2-40B4-BE49-F238E27FC236}">
                <a16:creationId xmlns:a16="http://schemas.microsoft.com/office/drawing/2014/main" id="{EC03F92A-66B6-FC8B-CDA8-DA851552E31F}"/>
              </a:ext>
            </a:extLst>
          </p:cNvPr>
          <p:cNvSpPr>
            <a:spLocks noGrp="1"/>
          </p:cNvSpPr>
          <p:nvPr>
            <p:ph type="body" sz="quarter" idx="33"/>
          </p:nvPr>
        </p:nvSpPr>
        <p:spPr>
          <a:xfrm>
            <a:off x="5672175" y="3552029"/>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2" name="Pladsholder til tekst 3">
            <a:extLst>
              <a:ext uri="{FF2B5EF4-FFF2-40B4-BE49-F238E27FC236}">
                <a16:creationId xmlns:a16="http://schemas.microsoft.com/office/drawing/2014/main" id="{D6FEAE5D-F3EC-05C0-19FD-9C5F35A48EF8}"/>
              </a:ext>
            </a:extLst>
          </p:cNvPr>
          <p:cNvSpPr>
            <a:spLocks noGrp="1"/>
          </p:cNvSpPr>
          <p:nvPr>
            <p:ph type="body" sz="quarter" idx="34"/>
          </p:nvPr>
        </p:nvSpPr>
        <p:spPr>
          <a:xfrm>
            <a:off x="5672175" y="3696443"/>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Titel 1">
            <a:extLst>
              <a:ext uri="{FF2B5EF4-FFF2-40B4-BE49-F238E27FC236}">
                <a16:creationId xmlns:a16="http://schemas.microsoft.com/office/drawing/2014/main" id="{486BAFFE-8C09-B4E1-113D-5655D6AEF262}"/>
              </a:ext>
            </a:extLst>
          </p:cNvPr>
          <p:cNvSpPr>
            <a:spLocks noGrp="1"/>
          </p:cNvSpPr>
          <p:nvPr>
            <p:ph type="title"/>
          </p:nvPr>
        </p:nvSpPr>
        <p:spPr>
          <a:xfrm>
            <a:off x="1009650" y="951222"/>
            <a:ext cx="2991910" cy="900448"/>
          </a:xfrm>
        </p:spPr>
        <p:txBody>
          <a:bodyPr/>
          <a:lstStyle/>
          <a:p>
            <a:r>
              <a:rPr lang="da-DK"/>
              <a:t>Klik for at redigere titeltypografien i masteren</a:t>
            </a:r>
            <a:endParaRPr lang="en-GB" dirty="0"/>
          </a:p>
        </p:txBody>
      </p:sp>
      <p:sp>
        <p:nvSpPr>
          <p:cNvPr id="24" name="Pladsholder til tekst 5">
            <a:extLst>
              <a:ext uri="{FF2B5EF4-FFF2-40B4-BE49-F238E27FC236}">
                <a16:creationId xmlns:a16="http://schemas.microsoft.com/office/drawing/2014/main" id="{BD12AD24-B17D-7407-348F-63C4241969DB}"/>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4172795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Highlights (2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43854"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3"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3"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43854"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3"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3"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6012407"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6457036"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6457036"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6012407"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6457036"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6457036"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Pladsholder til billede 5">
            <a:extLst>
              <a:ext uri="{FF2B5EF4-FFF2-40B4-BE49-F238E27FC236}">
                <a16:creationId xmlns:a16="http://schemas.microsoft.com/office/drawing/2014/main" id="{B14033C6-F4A0-22AA-9930-3CE1FE4E25F0}"/>
              </a:ext>
            </a:extLst>
          </p:cNvPr>
          <p:cNvSpPr>
            <a:spLocks noGrp="1" noChangeAspect="1"/>
          </p:cNvSpPr>
          <p:nvPr>
            <p:ph type="pic" sz="quarter" idx="32" hasCustomPrompt="1"/>
          </p:nvPr>
        </p:nvSpPr>
        <p:spPr>
          <a:xfrm>
            <a:off x="3528130"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4" name="Pladsholder til tekst 3">
            <a:extLst>
              <a:ext uri="{FF2B5EF4-FFF2-40B4-BE49-F238E27FC236}">
                <a16:creationId xmlns:a16="http://schemas.microsoft.com/office/drawing/2014/main" id="{DF32EA48-CFEB-7541-DF41-17413F5F7203}"/>
              </a:ext>
            </a:extLst>
          </p:cNvPr>
          <p:cNvSpPr>
            <a:spLocks noGrp="1"/>
          </p:cNvSpPr>
          <p:nvPr>
            <p:ph type="body" sz="quarter" idx="33"/>
          </p:nvPr>
        </p:nvSpPr>
        <p:spPr>
          <a:xfrm>
            <a:off x="3972759"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5" name="Pladsholder til tekst 3">
            <a:extLst>
              <a:ext uri="{FF2B5EF4-FFF2-40B4-BE49-F238E27FC236}">
                <a16:creationId xmlns:a16="http://schemas.microsoft.com/office/drawing/2014/main" id="{BC296128-C74C-B849-4B94-5A9AF8B0C46D}"/>
              </a:ext>
            </a:extLst>
          </p:cNvPr>
          <p:cNvSpPr>
            <a:spLocks noGrp="1"/>
          </p:cNvSpPr>
          <p:nvPr>
            <p:ph type="body" sz="quarter" idx="34"/>
          </p:nvPr>
        </p:nvSpPr>
        <p:spPr>
          <a:xfrm>
            <a:off x="3972759"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6" name="Pladsholder til billede 5">
            <a:extLst>
              <a:ext uri="{FF2B5EF4-FFF2-40B4-BE49-F238E27FC236}">
                <a16:creationId xmlns:a16="http://schemas.microsoft.com/office/drawing/2014/main" id="{81411030-890F-68B2-7EFD-FF089B833B7E}"/>
              </a:ext>
            </a:extLst>
          </p:cNvPr>
          <p:cNvSpPr>
            <a:spLocks noGrp="1" noChangeAspect="1"/>
          </p:cNvSpPr>
          <p:nvPr>
            <p:ph type="pic" sz="quarter" idx="35" hasCustomPrompt="1"/>
          </p:nvPr>
        </p:nvSpPr>
        <p:spPr>
          <a:xfrm>
            <a:off x="3528130"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7" name="Pladsholder til tekst 3">
            <a:extLst>
              <a:ext uri="{FF2B5EF4-FFF2-40B4-BE49-F238E27FC236}">
                <a16:creationId xmlns:a16="http://schemas.microsoft.com/office/drawing/2014/main" id="{567FC3D7-2F98-125A-D24C-B2658BB02983}"/>
              </a:ext>
            </a:extLst>
          </p:cNvPr>
          <p:cNvSpPr>
            <a:spLocks noGrp="1"/>
          </p:cNvSpPr>
          <p:nvPr>
            <p:ph type="body" sz="quarter" idx="36"/>
          </p:nvPr>
        </p:nvSpPr>
        <p:spPr>
          <a:xfrm>
            <a:off x="3972759"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8" name="Pladsholder til tekst 3">
            <a:extLst>
              <a:ext uri="{FF2B5EF4-FFF2-40B4-BE49-F238E27FC236}">
                <a16:creationId xmlns:a16="http://schemas.microsoft.com/office/drawing/2014/main" id="{88BC5081-ABED-3724-55CF-EBFD77504F1D}"/>
              </a:ext>
            </a:extLst>
          </p:cNvPr>
          <p:cNvSpPr>
            <a:spLocks noGrp="1"/>
          </p:cNvSpPr>
          <p:nvPr>
            <p:ph type="body" sz="quarter" idx="37"/>
          </p:nvPr>
        </p:nvSpPr>
        <p:spPr>
          <a:xfrm>
            <a:off x="3972759"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Titel 1">
            <a:extLst>
              <a:ext uri="{FF2B5EF4-FFF2-40B4-BE49-F238E27FC236}">
                <a16:creationId xmlns:a16="http://schemas.microsoft.com/office/drawing/2014/main" id="{4492E851-BE7C-081C-4EAF-60E653B135E9}"/>
              </a:ext>
            </a:extLst>
          </p:cNvPr>
          <p:cNvSpPr>
            <a:spLocks noGrp="1"/>
          </p:cNvSpPr>
          <p:nvPr>
            <p:ph type="title"/>
          </p:nvPr>
        </p:nvSpPr>
        <p:spPr>
          <a:xfrm>
            <a:off x="1009650" y="951222"/>
            <a:ext cx="2991910" cy="828838"/>
          </a:xfrm>
        </p:spPr>
        <p:txBody>
          <a:bodyPr/>
          <a:lstStyle/>
          <a:p>
            <a:r>
              <a:rPr lang="da-DK"/>
              <a:t>Klik for at redigere titeltypografien i masteren</a:t>
            </a:r>
            <a:endParaRPr lang="en-GB" dirty="0"/>
          </a:p>
        </p:txBody>
      </p:sp>
      <p:sp>
        <p:nvSpPr>
          <p:cNvPr id="12" name="Pladsholder til tekst 5">
            <a:extLst>
              <a:ext uri="{FF2B5EF4-FFF2-40B4-BE49-F238E27FC236}">
                <a16:creationId xmlns:a16="http://schemas.microsoft.com/office/drawing/2014/main" id="{E5BAADCD-CC86-812F-5FEB-3CC9C1204691}"/>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544135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ortrætter (2)">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417027" y="1714038"/>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172014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206769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186882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607587" y="1714038"/>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172014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206769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186882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2653853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ortrætter (4)">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417027" y="1059582"/>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1065684"/>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1413238"/>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1214367"/>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607587" y="1059582"/>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1065684"/>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1413238"/>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1214367"/>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2" name="Pladsholder til billede 5">
            <a:extLst>
              <a:ext uri="{FF2B5EF4-FFF2-40B4-BE49-F238E27FC236}">
                <a16:creationId xmlns:a16="http://schemas.microsoft.com/office/drawing/2014/main" id="{C65363CD-8FAF-BF36-6F74-5A0BCC8BE6CB}"/>
              </a:ext>
            </a:extLst>
          </p:cNvPr>
          <p:cNvSpPr>
            <a:spLocks noGrp="1" noChangeAspect="1"/>
          </p:cNvSpPr>
          <p:nvPr>
            <p:ph type="pic" sz="quarter" idx="25"/>
          </p:nvPr>
        </p:nvSpPr>
        <p:spPr>
          <a:xfrm>
            <a:off x="1417027" y="2571750"/>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1" name="Pladsholder til tekst 3">
            <a:extLst>
              <a:ext uri="{FF2B5EF4-FFF2-40B4-BE49-F238E27FC236}">
                <a16:creationId xmlns:a16="http://schemas.microsoft.com/office/drawing/2014/main" id="{8DEDB2D6-1AFF-EAF9-3643-7E663B1C1037}"/>
              </a:ext>
            </a:extLst>
          </p:cNvPr>
          <p:cNvSpPr>
            <a:spLocks noGrp="1"/>
          </p:cNvSpPr>
          <p:nvPr>
            <p:ph type="body" sz="quarter" idx="26" hasCustomPrompt="1"/>
          </p:nvPr>
        </p:nvSpPr>
        <p:spPr>
          <a:xfrm>
            <a:off x="2719400" y="2577852"/>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12" name="Pladsholder til tekst 3">
            <a:extLst>
              <a:ext uri="{FF2B5EF4-FFF2-40B4-BE49-F238E27FC236}">
                <a16:creationId xmlns:a16="http://schemas.microsoft.com/office/drawing/2014/main" id="{A2DC81DF-853C-D3F4-265C-B27726F7DF4E}"/>
              </a:ext>
            </a:extLst>
          </p:cNvPr>
          <p:cNvSpPr>
            <a:spLocks noGrp="1"/>
          </p:cNvSpPr>
          <p:nvPr>
            <p:ph type="body" sz="quarter" idx="27"/>
          </p:nvPr>
        </p:nvSpPr>
        <p:spPr>
          <a:xfrm>
            <a:off x="2719400" y="2925406"/>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3" name="Pladsholder til tekst 3">
            <a:extLst>
              <a:ext uri="{FF2B5EF4-FFF2-40B4-BE49-F238E27FC236}">
                <a16:creationId xmlns:a16="http://schemas.microsoft.com/office/drawing/2014/main" id="{5520A6BD-6DE7-2638-2BD4-D586F9F87580}"/>
              </a:ext>
            </a:extLst>
          </p:cNvPr>
          <p:cNvSpPr>
            <a:spLocks noGrp="1"/>
          </p:cNvSpPr>
          <p:nvPr>
            <p:ph type="body" sz="quarter" idx="28" hasCustomPrompt="1"/>
          </p:nvPr>
        </p:nvSpPr>
        <p:spPr>
          <a:xfrm>
            <a:off x="2719400" y="2726535"/>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14" name="Pladsholder til billede 5">
            <a:extLst>
              <a:ext uri="{FF2B5EF4-FFF2-40B4-BE49-F238E27FC236}">
                <a16:creationId xmlns:a16="http://schemas.microsoft.com/office/drawing/2014/main" id="{75A74AD5-C83D-7897-3AA5-2E4B39CF4653}"/>
              </a:ext>
            </a:extLst>
          </p:cNvPr>
          <p:cNvSpPr>
            <a:spLocks noGrp="1" noChangeAspect="1"/>
          </p:cNvSpPr>
          <p:nvPr>
            <p:ph type="pic" sz="quarter" idx="29"/>
          </p:nvPr>
        </p:nvSpPr>
        <p:spPr>
          <a:xfrm>
            <a:off x="4607587" y="2571750"/>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5" name="Pladsholder til tekst 3">
            <a:extLst>
              <a:ext uri="{FF2B5EF4-FFF2-40B4-BE49-F238E27FC236}">
                <a16:creationId xmlns:a16="http://schemas.microsoft.com/office/drawing/2014/main" id="{21D8DE0D-B32A-238C-55C8-0ED0EDD6159F}"/>
              </a:ext>
            </a:extLst>
          </p:cNvPr>
          <p:cNvSpPr>
            <a:spLocks noGrp="1"/>
          </p:cNvSpPr>
          <p:nvPr>
            <p:ph type="body" sz="quarter" idx="30" hasCustomPrompt="1"/>
          </p:nvPr>
        </p:nvSpPr>
        <p:spPr>
          <a:xfrm>
            <a:off x="5909960" y="2577852"/>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16" name="Pladsholder til tekst 3">
            <a:extLst>
              <a:ext uri="{FF2B5EF4-FFF2-40B4-BE49-F238E27FC236}">
                <a16:creationId xmlns:a16="http://schemas.microsoft.com/office/drawing/2014/main" id="{6F715CB2-A1EA-D243-2E29-C4CD804D8865}"/>
              </a:ext>
            </a:extLst>
          </p:cNvPr>
          <p:cNvSpPr>
            <a:spLocks noGrp="1"/>
          </p:cNvSpPr>
          <p:nvPr>
            <p:ph type="body" sz="quarter" idx="31"/>
          </p:nvPr>
        </p:nvSpPr>
        <p:spPr>
          <a:xfrm>
            <a:off x="5909960" y="2925406"/>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tekst 3">
            <a:extLst>
              <a:ext uri="{FF2B5EF4-FFF2-40B4-BE49-F238E27FC236}">
                <a16:creationId xmlns:a16="http://schemas.microsoft.com/office/drawing/2014/main" id="{C95F10A0-C60A-ECF6-E36E-27A58FBD2D79}"/>
              </a:ext>
            </a:extLst>
          </p:cNvPr>
          <p:cNvSpPr>
            <a:spLocks noGrp="1"/>
          </p:cNvSpPr>
          <p:nvPr>
            <p:ph type="body" sz="quarter" idx="32" hasCustomPrompt="1"/>
          </p:nvPr>
        </p:nvSpPr>
        <p:spPr>
          <a:xfrm>
            <a:off x="5909960" y="2726535"/>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4154001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ortrætter (6)">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698675" y="7779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784036"/>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1131590"/>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932719"/>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889235" y="7779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784036"/>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1131590"/>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932719"/>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2" name="Pladsholder til billede 5">
            <a:extLst>
              <a:ext uri="{FF2B5EF4-FFF2-40B4-BE49-F238E27FC236}">
                <a16:creationId xmlns:a16="http://schemas.microsoft.com/office/drawing/2014/main" id="{C65363CD-8FAF-BF36-6F74-5A0BCC8BE6CB}"/>
              </a:ext>
            </a:extLst>
          </p:cNvPr>
          <p:cNvSpPr>
            <a:spLocks noGrp="1" noChangeAspect="1"/>
          </p:cNvSpPr>
          <p:nvPr>
            <p:ph type="pic" sz="quarter" idx="25"/>
          </p:nvPr>
        </p:nvSpPr>
        <p:spPr>
          <a:xfrm>
            <a:off x="1698675" y="2146086"/>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1" name="Pladsholder til tekst 3">
            <a:extLst>
              <a:ext uri="{FF2B5EF4-FFF2-40B4-BE49-F238E27FC236}">
                <a16:creationId xmlns:a16="http://schemas.microsoft.com/office/drawing/2014/main" id="{8DEDB2D6-1AFF-EAF9-3643-7E663B1C1037}"/>
              </a:ext>
            </a:extLst>
          </p:cNvPr>
          <p:cNvSpPr>
            <a:spLocks noGrp="1"/>
          </p:cNvSpPr>
          <p:nvPr>
            <p:ph type="body" sz="quarter" idx="26" hasCustomPrompt="1"/>
          </p:nvPr>
        </p:nvSpPr>
        <p:spPr>
          <a:xfrm>
            <a:off x="2719400" y="2152188"/>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12" name="Pladsholder til tekst 3">
            <a:extLst>
              <a:ext uri="{FF2B5EF4-FFF2-40B4-BE49-F238E27FC236}">
                <a16:creationId xmlns:a16="http://schemas.microsoft.com/office/drawing/2014/main" id="{A2DC81DF-853C-D3F4-265C-B27726F7DF4E}"/>
              </a:ext>
            </a:extLst>
          </p:cNvPr>
          <p:cNvSpPr>
            <a:spLocks noGrp="1"/>
          </p:cNvSpPr>
          <p:nvPr>
            <p:ph type="body" sz="quarter" idx="27"/>
          </p:nvPr>
        </p:nvSpPr>
        <p:spPr>
          <a:xfrm>
            <a:off x="2719400" y="2499742"/>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3" name="Pladsholder til tekst 3">
            <a:extLst>
              <a:ext uri="{FF2B5EF4-FFF2-40B4-BE49-F238E27FC236}">
                <a16:creationId xmlns:a16="http://schemas.microsoft.com/office/drawing/2014/main" id="{5520A6BD-6DE7-2638-2BD4-D586F9F87580}"/>
              </a:ext>
            </a:extLst>
          </p:cNvPr>
          <p:cNvSpPr>
            <a:spLocks noGrp="1"/>
          </p:cNvSpPr>
          <p:nvPr>
            <p:ph type="body" sz="quarter" idx="28" hasCustomPrompt="1"/>
          </p:nvPr>
        </p:nvSpPr>
        <p:spPr>
          <a:xfrm>
            <a:off x="2719400" y="2300871"/>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14" name="Pladsholder til billede 5">
            <a:extLst>
              <a:ext uri="{FF2B5EF4-FFF2-40B4-BE49-F238E27FC236}">
                <a16:creationId xmlns:a16="http://schemas.microsoft.com/office/drawing/2014/main" id="{75A74AD5-C83D-7897-3AA5-2E4B39CF4653}"/>
              </a:ext>
            </a:extLst>
          </p:cNvPr>
          <p:cNvSpPr>
            <a:spLocks noGrp="1" noChangeAspect="1"/>
          </p:cNvSpPr>
          <p:nvPr>
            <p:ph type="pic" sz="quarter" idx="29"/>
          </p:nvPr>
        </p:nvSpPr>
        <p:spPr>
          <a:xfrm>
            <a:off x="4889235" y="2146086"/>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5" name="Pladsholder til tekst 3">
            <a:extLst>
              <a:ext uri="{FF2B5EF4-FFF2-40B4-BE49-F238E27FC236}">
                <a16:creationId xmlns:a16="http://schemas.microsoft.com/office/drawing/2014/main" id="{21D8DE0D-B32A-238C-55C8-0ED0EDD6159F}"/>
              </a:ext>
            </a:extLst>
          </p:cNvPr>
          <p:cNvSpPr>
            <a:spLocks noGrp="1"/>
          </p:cNvSpPr>
          <p:nvPr>
            <p:ph type="body" sz="quarter" idx="30" hasCustomPrompt="1"/>
          </p:nvPr>
        </p:nvSpPr>
        <p:spPr>
          <a:xfrm>
            <a:off x="5909960" y="2152188"/>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16" name="Pladsholder til tekst 3">
            <a:extLst>
              <a:ext uri="{FF2B5EF4-FFF2-40B4-BE49-F238E27FC236}">
                <a16:creationId xmlns:a16="http://schemas.microsoft.com/office/drawing/2014/main" id="{6F715CB2-A1EA-D243-2E29-C4CD804D8865}"/>
              </a:ext>
            </a:extLst>
          </p:cNvPr>
          <p:cNvSpPr>
            <a:spLocks noGrp="1"/>
          </p:cNvSpPr>
          <p:nvPr>
            <p:ph type="body" sz="quarter" idx="31"/>
          </p:nvPr>
        </p:nvSpPr>
        <p:spPr>
          <a:xfrm>
            <a:off x="5909960" y="2499742"/>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7" name="Pladsholder til tekst 3">
            <a:extLst>
              <a:ext uri="{FF2B5EF4-FFF2-40B4-BE49-F238E27FC236}">
                <a16:creationId xmlns:a16="http://schemas.microsoft.com/office/drawing/2014/main" id="{C95F10A0-C60A-ECF6-E36E-27A58FBD2D79}"/>
              </a:ext>
            </a:extLst>
          </p:cNvPr>
          <p:cNvSpPr>
            <a:spLocks noGrp="1"/>
          </p:cNvSpPr>
          <p:nvPr>
            <p:ph type="body" sz="quarter" idx="32" hasCustomPrompt="1"/>
          </p:nvPr>
        </p:nvSpPr>
        <p:spPr>
          <a:xfrm>
            <a:off x="5909960" y="2300871"/>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18" name="Pladsholder til billede 5">
            <a:extLst>
              <a:ext uri="{FF2B5EF4-FFF2-40B4-BE49-F238E27FC236}">
                <a16:creationId xmlns:a16="http://schemas.microsoft.com/office/drawing/2014/main" id="{D8F20035-BF4C-E8E9-7629-95EB57613D77}"/>
              </a:ext>
            </a:extLst>
          </p:cNvPr>
          <p:cNvSpPr>
            <a:spLocks noGrp="1" noChangeAspect="1"/>
          </p:cNvSpPr>
          <p:nvPr>
            <p:ph type="pic" sz="quarter" idx="33"/>
          </p:nvPr>
        </p:nvSpPr>
        <p:spPr>
          <a:xfrm>
            <a:off x="1698675" y="3528498"/>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9" name="Pladsholder til tekst 3">
            <a:extLst>
              <a:ext uri="{FF2B5EF4-FFF2-40B4-BE49-F238E27FC236}">
                <a16:creationId xmlns:a16="http://schemas.microsoft.com/office/drawing/2014/main" id="{E5DD68DF-0955-D2E0-9EC7-C8E5E09C9DEB}"/>
              </a:ext>
            </a:extLst>
          </p:cNvPr>
          <p:cNvSpPr>
            <a:spLocks noGrp="1"/>
          </p:cNvSpPr>
          <p:nvPr>
            <p:ph type="body" sz="quarter" idx="34" hasCustomPrompt="1"/>
          </p:nvPr>
        </p:nvSpPr>
        <p:spPr>
          <a:xfrm>
            <a:off x="2719400" y="353460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20" name="Pladsholder til tekst 3">
            <a:extLst>
              <a:ext uri="{FF2B5EF4-FFF2-40B4-BE49-F238E27FC236}">
                <a16:creationId xmlns:a16="http://schemas.microsoft.com/office/drawing/2014/main" id="{DE8F6174-F745-2E11-6D8E-B821CD399521}"/>
              </a:ext>
            </a:extLst>
          </p:cNvPr>
          <p:cNvSpPr>
            <a:spLocks noGrp="1"/>
          </p:cNvSpPr>
          <p:nvPr>
            <p:ph type="body" sz="quarter" idx="35"/>
          </p:nvPr>
        </p:nvSpPr>
        <p:spPr>
          <a:xfrm>
            <a:off x="2719400" y="388215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1" name="Pladsholder til tekst 3">
            <a:extLst>
              <a:ext uri="{FF2B5EF4-FFF2-40B4-BE49-F238E27FC236}">
                <a16:creationId xmlns:a16="http://schemas.microsoft.com/office/drawing/2014/main" id="{5DBA5425-3A6F-5F2C-847C-2459D1AB335D}"/>
              </a:ext>
            </a:extLst>
          </p:cNvPr>
          <p:cNvSpPr>
            <a:spLocks noGrp="1"/>
          </p:cNvSpPr>
          <p:nvPr>
            <p:ph type="body" sz="quarter" idx="36" hasCustomPrompt="1"/>
          </p:nvPr>
        </p:nvSpPr>
        <p:spPr>
          <a:xfrm>
            <a:off x="2719400" y="368328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22" name="Pladsholder til billede 5">
            <a:extLst>
              <a:ext uri="{FF2B5EF4-FFF2-40B4-BE49-F238E27FC236}">
                <a16:creationId xmlns:a16="http://schemas.microsoft.com/office/drawing/2014/main" id="{CE71A5FD-BEB7-115E-D689-E604327F18F7}"/>
              </a:ext>
            </a:extLst>
          </p:cNvPr>
          <p:cNvSpPr>
            <a:spLocks noGrp="1" noChangeAspect="1"/>
          </p:cNvSpPr>
          <p:nvPr>
            <p:ph type="pic" sz="quarter" idx="37"/>
          </p:nvPr>
        </p:nvSpPr>
        <p:spPr>
          <a:xfrm>
            <a:off x="4889235" y="3528498"/>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23" name="Pladsholder til tekst 3">
            <a:extLst>
              <a:ext uri="{FF2B5EF4-FFF2-40B4-BE49-F238E27FC236}">
                <a16:creationId xmlns:a16="http://schemas.microsoft.com/office/drawing/2014/main" id="{03755236-EF25-1910-CC1E-CA3EFFFAC006}"/>
              </a:ext>
            </a:extLst>
          </p:cNvPr>
          <p:cNvSpPr>
            <a:spLocks noGrp="1"/>
          </p:cNvSpPr>
          <p:nvPr>
            <p:ph type="body" sz="quarter" idx="38" hasCustomPrompt="1"/>
          </p:nvPr>
        </p:nvSpPr>
        <p:spPr>
          <a:xfrm>
            <a:off x="5909960" y="353460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24" name="Pladsholder til tekst 3">
            <a:extLst>
              <a:ext uri="{FF2B5EF4-FFF2-40B4-BE49-F238E27FC236}">
                <a16:creationId xmlns:a16="http://schemas.microsoft.com/office/drawing/2014/main" id="{3F9FC192-CF34-F7F4-2E0A-D1E089B04A5F}"/>
              </a:ext>
            </a:extLst>
          </p:cNvPr>
          <p:cNvSpPr>
            <a:spLocks noGrp="1"/>
          </p:cNvSpPr>
          <p:nvPr>
            <p:ph type="body" sz="quarter" idx="39"/>
          </p:nvPr>
        </p:nvSpPr>
        <p:spPr>
          <a:xfrm>
            <a:off x="5909960" y="388215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5" name="Pladsholder til tekst 3">
            <a:extLst>
              <a:ext uri="{FF2B5EF4-FFF2-40B4-BE49-F238E27FC236}">
                <a16:creationId xmlns:a16="http://schemas.microsoft.com/office/drawing/2014/main" id="{844B268E-5C54-1D96-9E0F-4846C40ACE78}"/>
              </a:ext>
            </a:extLst>
          </p:cNvPr>
          <p:cNvSpPr>
            <a:spLocks noGrp="1"/>
          </p:cNvSpPr>
          <p:nvPr>
            <p:ph type="body" sz="quarter" idx="40" hasCustomPrompt="1"/>
          </p:nvPr>
        </p:nvSpPr>
        <p:spPr>
          <a:xfrm>
            <a:off x="5909960" y="368328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Tree>
    <p:extLst>
      <p:ext uri="{BB962C8B-B14F-4D97-AF65-F5344CB8AC3E}">
        <p14:creationId xmlns:p14="http://schemas.microsoft.com/office/powerpoint/2010/main" val="220212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ortrætter (8)">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99120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991208"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991208"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991208"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26" name="Pladsholder til billede 5">
            <a:extLst>
              <a:ext uri="{FF2B5EF4-FFF2-40B4-BE49-F238E27FC236}">
                <a16:creationId xmlns:a16="http://schemas.microsoft.com/office/drawing/2014/main" id="{52F7139D-DBE9-49E3-AD47-49F68B4DA054}"/>
              </a:ext>
            </a:extLst>
          </p:cNvPr>
          <p:cNvSpPr>
            <a:spLocks noGrp="1" noChangeAspect="1"/>
          </p:cNvSpPr>
          <p:nvPr>
            <p:ph type="pic" sz="quarter" idx="21"/>
          </p:nvPr>
        </p:nvSpPr>
        <p:spPr>
          <a:xfrm>
            <a:off x="99120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7" name="Pladsholder til tekst 3">
            <a:extLst>
              <a:ext uri="{FF2B5EF4-FFF2-40B4-BE49-F238E27FC236}">
                <a16:creationId xmlns:a16="http://schemas.microsoft.com/office/drawing/2014/main" id="{7D58E26F-CC21-2BE4-4DCF-13DA0A74D6A0}"/>
              </a:ext>
            </a:extLst>
          </p:cNvPr>
          <p:cNvSpPr>
            <a:spLocks noGrp="1"/>
          </p:cNvSpPr>
          <p:nvPr>
            <p:ph type="body" sz="quarter" idx="22" hasCustomPrompt="1"/>
          </p:nvPr>
        </p:nvSpPr>
        <p:spPr>
          <a:xfrm>
            <a:off x="991208"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28" name="Pladsholder til tekst 3">
            <a:extLst>
              <a:ext uri="{FF2B5EF4-FFF2-40B4-BE49-F238E27FC236}">
                <a16:creationId xmlns:a16="http://schemas.microsoft.com/office/drawing/2014/main" id="{D38F5F6F-8901-83CA-0E99-FED48ED77742}"/>
              </a:ext>
            </a:extLst>
          </p:cNvPr>
          <p:cNvSpPr>
            <a:spLocks noGrp="1"/>
          </p:cNvSpPr>
          <p:nvPr>
            <p:ph type="body" sz="quarter" idx="23"/>
          </p:nvPr>
        </p:nvSpPr>
        <p:spPr>
          <a:xfrm>
            <a:off x="991208"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9" name="Pladsholder til tekst 3">
            <a:extLst>
              <a:ext uri="{FF2B5EF4-FFF2-40B4-BE49-F238E27FC236}">
                <a16:creationId xmlns:a16="http://schemas.microsoft.com/office/drawing/2014/main" id="{37092885-5257-BABB-4AA8-D3BEE0040E0B}"/>
              </a:ext>
            </a:extLst>
          </p:cNvPr>
          <p:cNvSpPr>
            <a:spLocks noGrp="1"/>
          </p:cNvSpPr>
          <p:nvPr>
            <p:ph type="body" sz="quarter" idx="24" hasCustomPrompt="1"/>
          </p:nvPr>
        </p:nvSpPr>
        <p:spPr>
          <a:xfrm>
            <a:off x="991208"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0" name="Pladsholder til billede 5">
            <a:extLst>
              <a:ext uri="{FF2B5EF4-FFF2-40B4-BE49-F238E27FC236}">
                <a16:creationId xmlns:a16="http://schemas.microsoft.com/office/drawing/2014/main" id="{752348A9-5597-3F07-46DD-D20729280D57}"/>
              </a:ext>
            </a:extLst>
          </p:cNvPr>
          <p:cNvSpPr>
            <a:spLocks noGrp="1" noChangeAspect="1"/>
          </p:cNvSpPr>
          <p:nvPr>
            <p:ph type="pic" sz="quarter" idx="25"/>
          </p:nvPr>
        </p:nvSpPr>
        <p:spPr>
          <a:xfrm>
            <a:off x="300743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1" name="Pladsholder til tekst 3">
            <a:extLst>
              <a:ext uri="{FF2B5EF4-FFF2-40B4-BE49-F238E27FC236}">
                <a16:creationId xmlns:a16="http://schemas.microsoft.com/office/drawing/2014/main" id="{A5F34681-D03A-D647-6930-18A3459EAFEF}"/>
              </a:ext>
            </a:extLst>
          </p:cNvPr>
          <p:cNvSpPr>
            <a:spLocks noGrp="1"/>
          </p:cNvSpPr>
          <p:nvPr>
            <p:ph type="body" sz="quarter" idx="26" hasCustomPrompt="1"/>
          </p:nvPr>
        </p:nvSpPr>
        <p:spPr>
          <a:xfrm>
            <a:off x="3007432"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32" name="Pladsholder til tekst 3">
            <a:extLst>
              <a:ext uri="{FF2B5EF4-FFF2-40B4-BE49-F238E27FC236}">
                <a16:creationId xmlns:a16="http://schemas.microsoft.com/office/drawing/2014/main" id="{45577192-E8BA-EEE4-9B16-22FED0D7DF5A}"/>
              </a:ext>
            </a:extLst>
          </p:cNvPr>
          <p:cNvSpPr>
            <a:spLocks noGrp="1"/>
          </p:cNvSpPr>
          <p:nvPr>
            <p:ph type="body" sz="quarter" idx="27"/>
          </p:nvPr>
        </p:nvSpPr>
        <p:spPr>
          <a:xfrm>
            <a:off x="3007432"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3" name="Pladsholder til tekst 3">
            <a:extLst>
              <a:ext uri="{FF2B5EF4-FFF2-40B4-BE49-F238E27FC236}">
                <a16:creationId xmlns:a16="http://schemas.microsoft.com/office/drawing/2014/main" id="{5815B571-9779-C1AF-64F5-8EDE3B02F07A}"/>
              </a:ext>
            </a:extLst>
          </p:cNvPr>
          <p:cNvSpPr>
            <a:spLocks noGrp="1"/>
          </p:cNvSpPr>
          <p:nvPr>
            <p:ph type="body" sz="quarter" idx="28" hasCustomPrompt="1"/>
          </p:nvPr>
        </p:nvSpPr>
        <p:spPr>
          <a:xfrm>
            <a:off x="3007432"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4" name="Pladsholder til billede 5">
            <a:extLst>
              <a:ext uri="{FF2B5EF4-FFF2-40B4-BE49-F238E27FC236}">
                <a16:creationId xmlns:a16="http://schemas.microsoft.com/office/drawing/2014/main" id="{B26DC89F-7A12-B691-C617-76B06988F9DF}"/>
              </a:ext>
            </a:extLst>
          </p:cNvPr>
          <p:cNvSpPr>
            <a:spLocks noGrp="1" noChangeAspect="1"/>
          </p:cNvSpPr>
          <p:nvPr>
            <p:ph type="pic" sz="quarter" idx="29"/>
          </p:nvPr>
        </p:nvSpPr>
        <p:spPr>
          <a:xfrm>
            <a:off x="300743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5" name="Pladsholder til tekst 3">
            <a:extLst>
              <a:ext uri="{FF2B5EF4-FFF2-40B4-BE49-F238E27FC236}">
                <a16:creationId xmlns:a16="http://schemas.microsoft.com/office/drawing/2014/main" id="{492FCA12-2486-24F2-1D95-2EB6D99E1A49}"/>
              </a:ext>
            </a:extLst>
          </p:cNvPr>
          <p:cNvSpPr>
            <a:spLocks noGrp="1"/>
          </p:cNvSpPr>
          <p:nvPr>
            <p:ph type="body" sz="quarter" idx="30" hasCustomPrompt="1"/>
          </p:nvPr>
        </p:nvSpPr>
        <p:spPr>
          <a:xfrm>
            <a:off x="3007432"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36" name="Pladsholder til tekst 3">
            <a:extLst>
              <a:ext uri="{FF2B5EF4-FFF2-40B4-BE49-F238E27FC236}">
                <a16:creationId xmlns:a16="http://schemas.microsoft.com/office/drawing/2014/main" id="{AED307A9-CE03-126B-9BBF-4C71B9A5C87A}"/>
              </a:ext>
            </a:extLst>
          </p:cNvPr>
          <p:cNvSpPr>
            <a:spLocks noGrp="1"/>
          </p:cNvSpPr>
          <p:nvPr>
            <p:ph type="body" sz="quarter" idx="31"/>
          </p:nvPr>
        </p:nvSpPr>
        <p:spPr>
          <a:xfrm>
            <a:off x="3007432"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7" name="Pladsholder til tekst 3">
            <a:extLst>
              <a:ext uri="{FF2B5EF4-FFF2-40B4-BE49-F238E27FC236}">
                <a16:creationId xmlns:a16="http://schemas.microsoft.com/office/drawing/2014/main" id="{25770854-1AB2-BEED-49E5-50DBAEF9CC16}"/>
              </a:ext>
            </a:extLst>
          </p:cNvPr>
          <p:cNvSpPr>
            <a:spLocks noGrp="1"/>
          </p:cNvSpPr>
          <p:nvPr>
            <p:ph type="body" sz="quarter" idx="32" hasCustomPrompt="1"/>
          </p:nvPr>
        </p:nvSpPr>
        <p:spPr>
          <a:xfrm>
            <a:off x="3007432"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8" name="Pladsholder til billede 5">
            <a:extLst>
              <a:ext uri="{FF2B5EF4-FFF2-40B4-BE49-F238E27FC236}">
                <a16:creationId xmlns:a16="http://schemas.microsoft.com/office/drawing/2014/main" id="{9A8839BE-BCDC-AD49-E7BA-A13DD595AE50}"/>
              </a:ext>
            </a:extLst>
          </p:cNvPr>
          <p:cNvSpPr>
            <a:spLocks noGrp="1" noChangeAspect="1"/>
          </p:cNvSpPr>
          <p:nvPr>
            <p:ph type="pic" sz="quarter" idx="33"/>
          </p:nvPr>
        </p:nvSpPr>
        <p:spPr>
          <a:xfrm>
            <a:off x="500404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9" name="Pladsholder til tekst 3">
            <a:extLst>
              <a:ext uri="{FF2B5EF4-FFF2-40B4-BE49-F238E27FC236}">
                <a16:creationId xmlns:a16="http://schemas.microsoft.com/office/drawing/2014/main" id="{3C972379-45CA-485C-F05D-22EE26FF65AB}"/>
              </a:ext>
            </a:extLst>
          </p:cNvPr>
          <p:cNvSpPr>
            <a:spLocks noGrp="1"/>
          </p:cNvSpPr>
          <p:nvPr>
            <p:ph type="body" sz="quarter" idx="34" hasCustomPrompt="1"/>
          </p:nvPr>
        </p:nvSpPr>
        <p:spPr>
          <a:xfrm>
            <a:off x="5004048"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0" name="Pladsholder til tekst 3">
            <a:extLst>
              <a:ext uri="{FF2B5EF4-FFF2-40B4-BE49-F238E27FC236}">
                <a16:creationId xmlns:a16="http://schemas.microsoft.com/office/drawing/2014/main" id="{D22ADD90-A469-EA83-BC5C-F6D540FE6EB6}"/>
              </a:ext>
            </a:extLst>
          </p:cNvPr>
          <p:cNvSpPr>
            <a:spLocks noGrp="1"/>
          </p:cNvSpPr>
          <p:nvPr>
            <p:ph type="body" sz="quarter" idx="35"/>
          </p:nvPr>
        </p:nvSpPr>
        <p:spPr>
          <a:xfrm>
            <a:off x="5004048"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1" name="Pladsholder til tekst 3">
            <a:extLst>
              <a:ext uri="{FF2B5EF4-FFF2-40B4-BE49-F238E27FC236}">
                <a16:creationId xmlns:a16="http://schemas.microsoft.com/office/drawing/2014/main" id="{B43AC2A4-EAF6-02C4-3DAD-7CA93700F67D}"/>
              </a:ext>
            </a:extLst>
          </p:cNvPr>
          <p:cNvSpPr>
            <a:spLocks noGrp="1"/>
          </p:cNvSpPr>
          <p:nvPr>
            <p:ph type="body" sz="quarter" idx="36" hasCustomPrompt="1"/>
          </p:nvPr>
        </p:nvSpPr>
        <p:spPr>
          <a:xfrm>
            <a:off x="5004048"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42" name="Pladsholder til billede 5">
            <a:extLst>
              <a:ext uri="{FF2B5EF4-FFF2-40B4-BE49-F238E27FC236}">
                <a16:creationId xmlns:a16="http://schemas.microsoft.com/office/drawing/2014/main" id="{2017DEA4-D10B-DEE9-F34D-90B4E40282AB}"/>
              </a:ext>
            </a:extLst>
          </p:cNvPr>
          <p:cNvSpPr>
            <a:spLocks noGrp="1" noChangeAspect="1"/>
          </p:cNvSpPr>
          <p:nvPr>
            <p:ph type="pic" sz="quarter" idx="37"/>
          </p:nvPr>
        </p:nvSpPr>
        <p:spPr>
          <a:xfrm>
            <a:off x="500404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3" name="Pladsholder til tekst 3">
            <a:extLst>
              <a:ext uri="{FF2B5EF4-FFF2-40B4-BE49-F238E27FC236}">
                <a16:creationId xmlns:a16="http://schemas.microsoft.com/office/drawing/2014/main" id="{F3A62A56-01E8-4B90-7156-C3B55513FE68}"/>
              </a:ext>
            </a:extLst>
          </p:cNvPr>
          <p:cNvSpPr>
            <a:spLocks noGrp="1"/>
          </p:cNvSpPr>
          <p:nvPr>
            <p:ph type="body" sz="quarter" idx="38" hasCustomPrompt="1"/>
          </p:nvPr>
        </p:nvSpPr>
        <p:spPr>
          <a:xfrm>
            <a:off x="5004048"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4" name="Pladsholder til tekst 3">
            <a:extLst>
              <a:ext uri="{FF2B5EF4-FFF2-40B4-BE49-F238E27FC236}">
                <a16:creationId xmlns:a16="http://schemas.microsoft.com/office/drawing/2014/main" id="{CA390537-41AA-96C4-BDC6-92205634F202}"/>
              </a:ext>
            </a:extLst>
          </p:cNvPr>
          <p:cNvSpPr>
            <a:spLocks noGrp="1"/>
          </p:cNvSpPr>
          <p:nvPr>
            <p:ph type="body" sz="quarter" idx="39"/>
          </p:nvPr>
        </p:nvSpPr>
        <p:spPr>
          <a:xfrm>
            <a:off x="5004048"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5" name="Pladsholder til tekst 3">
            <a:extLst>
              <a:ext uri="{FF2B5EF4-FFF2-40B4-BE49-F238E27FC236}">
                <a16:creationId xmlns:a16="http://schemas.microsoft.com/office/drawing/2014/main" id="{064E771F-2833-D7A8-474D-971E3EFAD4B6}"/>
              </a:ext>
            </a:extLst>
          </p:cNvPr>
          <p:cNvSpPr>
            <a:spLocks noGrp="1"/>
          </p:cNvSpPr>
          <p:nvPr>
            <p:ph type="body" sz="quarter" idx="40" hasCustomPrompt="1"/>
          </p:nvPr>
        </p:nvSpPr>
        <p:spPr>
          <a:xfrm>
            <a:off x="5004048"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46" name="Pladsholder til billede 5">
            <a:extLst>
              <a:ext uri="{FF2B5EF4-FFF2-40B4-BE49-F238E27FC236}">
                <a16:creationId xmlns:a16="http://schemas.microsoft.com/office/drawing/2014/main" id="{55A0913D-6450-E057-A1B9-467BAE964666}"/>
              </a:ext>
            </a:extLst>
          </p:cNvPr>
          <p:cNvSpPr>
            <a:spLocks noGrp="1" noChangeAspect="1"/>
          </p:cNvSpPr>
          <p:nvPr>
            <p:ph type="pic" sz="quarter" idx="41"/>
          </p:nvPr>
        </p:nvSpPr>
        <p:spPr>
          <a:xfrm>
            <a:off x="702027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7" name="Pladsholder til tekst 3">
            <a:extLst>
              <a:ext uri="{FF2B5EF4-FFF2-40B4-BE49-F238E27FC236}">
                <a16:creationId xmlns:a16="http://schemas.microsoft.com/office/drawing/2014/main" id="{E9A712D1-8090-90E2-5EDD-73545C2ED9E2}"/>
              </a:ext>
            </a:extLst>
          </p:cNvPr>
          <p:cNvSpPr>
            <a:spLocks noGrp="1"/>
          </p:cNvSpPr>
          <p:nvPr>
            <p:ph type="body" sz="quarter" idx="42" hasCustomPrompt="1"/>
          </p:nvPr>
        </p:nvSpPr>
        <p:spPr>
          <a:xfrm>
            <a:off x="7020272"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8" name="Pladsholder til tekst 3">
            <a:extLst>
              <a:ext uri="{FF2B5EF4-FFF2-40B4-BE49-F238E27FC236}">
                <a16:creationId xmlns:a16="http://schemas.microsoft.com/office/drawing/2014/main" id="{56D11550-8BF7-6A1C-BCDF-73DEB114561C}"/>
              </a:ext>
            </a:extLst>
          </p:cNvPr>
          <p:cNvSpPr>
            <a:spLocks noGrp="1"/>
          </p:cNvSpPr>
          <p:nvPr>
            <p:ph type="body" sz="quarter" idx="43"/>
          </p:nvPr>
        </p:nvSpPr>
        <p:spPr>
          <a:xfrm>
            <a:off x="7020272"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9" name="Pladsholder til tekst 3">
            <a:extLst>
              <a:ext uri="{FF2B5EF4-FFF2-40B4-BE49-F238E27FC236}">
                <a16:creationId xmlns:a16="http://schemas.microsoft.com/office/drawing/2014/main" id="{17158A51-3540-2BEE-C30F-6B8CDD92F211}"/>
              </a:ext>
            </a:extLst>
          </p:cNvPr>
          <p:cNvSpPr>
            <a:spLocks noGrp="1"/>
          </p:cNvSpPr>
          <p:nvPr>
            <p:ph type="body" sz="quarter" idx="44" hasCustomPrompt="1"/>
          </p:nvPr>
        </p:nvSpPr>
        <p:spPr>
          <a:xfrm>
            <a:off x="7020272"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50" name="Pladsholder til billede 5">
            <a:extLst>
              <a:ext uri="{FF2B5EF4-FFF2-40B4-BE49-F238E27FC236}">
                <a16:creationId xmlns:a16="http://schemas.microsoft.com/office/drawing/2014/main" id="{B7280D40-4DBE-58C9-F982-D5EB8480883F}"/>
              </a:ext>
            </a:extLst>
          </p:cNvPr>
          <p:cNvSpPr>
            <a:spLocks noGrp="1" noChangeAspect="1"/>
          </p:cNvSpPr>
          <p:nvPr>
            <p:ph type="pic" sz="quarter" idx="45"/>
          </p:nvPr>
        </p:nvSpPr>
        <p:spPr>
          <a:xfrm>
            <a:off x="702027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51" name="Pladsholder til tekst 3">
            <a:extLst>
              <a:ext uri="{FF2B5EF4-FFF2-40B4-BE49-F238E27FC236}">
                <a16:creationId xmlns:a16="http://schemas.microsoft.com/office/drawing/2014/main" id="{C66A282C-E1EF-CD39-FF37-01DC8A0ED527}"/>
              </a:ext>
            </a:extLst>
          </p:cNvPr>
          <p:cNvSpPr>
            <a:spLocks noGrp="1"/>
          </p:cNvSpPr>
          <p:nvPr>
            <p:ph type="body" sz="quarter" idx="46" hasCustomPrompt="1"/>
          </p:nvPr>
        </p:nvSpPr>
        <p:spPr>
          <a:xfrm>
            <a:off x="7020272"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52" name="Pladsholder til tekst 3">
            <a:extLst>
              <a:ext uri="{FF2B5EF4-FFF2-40B4-BE49-F238E27FC236}">
                <a16:creationId xmlns:a16="http://schemas.microsoft.com/office/drawing/2014/main" id="{6B26AE57-DF32-3B12-88AA-D432FA981EFA}"/>
              </a:ext>
            </a:extLst>
          </p:cNvPr>
          <p:cNvSpPr>
            <a:spLocks noGrp="1"/>
          </p:cNvSpPr>
          <p:nvPr>
            <p:ph type="body" sz="quarter" idx="47"/>
          </p:nvPr>
        </p:nvSpPr>
        <p:spPr>
          <a:xfrm>
            <a:off x="7020272"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53" name="Pladsholder til tekst 3">
            <a:extLst>
              <a:ext uri="{FF2B5EF4-FFF2-40B4-BE49-F238E27FC236}">
                <a16:creationId xmlns:a16="http://schemas.microsoft.com/office/drawing/2014/main" id="{70A575D0-4A19-2707-2E57-1C528C7BD752}"/>
              </a:ext>
            </a:extLst>
          </p:cNvPr>
          <p:cNvSpPr>
            <a:spLocks noGrp="1"/>
          </p:cNvSpPr>
          <p:nvPr>
            <p:ph type="body" sz="quarter" idx="48" hasCustomPrompt="1"/>
          </p:nvPr>
        </p:nvSpPr>
        <p:spPr>
          <a:xfrm>
            <a:off x="7020272"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818557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reakslide 1">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1512044" y="2175706"/>
            <a:ext cx="6119911" cy="792088"/>
          </a:xfrm>
        </p:spPr>
        <p:txBody>
          <a:bodyPr anchor="ctr"/>
          <a:lstStyle>
            <a:lvl1pPr algn="ctr">
              <a:defRPr sz="3200">
                <a:solidFill>
                  <a:schemeClr val="accent1"/>
                </a:solidFill>
              </a:defRPr>
            </a:lvl1pPr>
          </a:lstStyle>
          <a:p>
            <a:r>
              <a:rPr lang="da-DK" dirty="0"/>
              <a:t>Klik for at redigere titeltypografien </a:t>
            </a:r>
            <a:br>
              <a:rPr lang="da-DK" dirty="0"/>
            </a:br>
            <a:r>
              <a:rPr lang="da-DK" dirty="0"/>
              <a:t>i masteren</a:t>
            </a:r>
            <a:endParaRPr lang="en-GB" dirty="0"/>
          </a:p>
        </p:txBody>
      </p:sp>
      <p:sp>
        <p:nvSpPr>
          <p:cNvPr id="3" name="Pladsholder til tekst 6">
            <a:extLst>
              <a:ext uri="{FF2B5EF4-FFF2-40B4-BE49-F238E27FC236}">
                <a16:creationId xmlns:a16="http://schemas.microsoft.com/office/drawing/2014/main" id="{88E82764-40A9-FF34-977C-F956EE92FDAB}"/>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2018335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Breakslide 2">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0" y="0"/>
            <a:ext cx="9144000" cy="5143500"/>
          </a:xfrm>
          <a:solidFill>
            <a:srgbClr val="111111">
              <a:alpha val="10000"/>
            </a:srgbClr>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1619672" y="1419623"/>
            <a:ext cx="5904656" cy="1152128"/>
          </a:xfrm>
        </p:spPr>
        <p:txBody>
          <a:bodyPr anchor="b"/>
          <a:lstStyle>
            <a:lvl1pPr algn="ctr">
              <a:defRPr sz="3200" baseline="0">
                <a:solidFill>
                  <a:schemeClr val="bg1"/>
                </a:solidFill>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907704" y="2715766"/>
            <a:ext cx="5328592" cy="1152128"/>
          </a:xfrm>
        </p:spPr>
        <p:txBody>
          <a:bodyPr rIns="0" anchor="t"/>
          <a:lstStyle>
            <a:lvl1pPr marL="0" indent="0" algn="ctr">
              <a:buNone/>
              <a:defRPr sz="1000" kern="0" baseline="0">
                <a:solidFill>
                  <a:schemeClr val="bg1"/>
                </a:solidFil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3686354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Forside 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bg2"/>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bg2"/>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cstate="print">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F5965AB0-015A-C66F-16C5-72EE8BC8D5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5014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Laptop">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35BA2296-979E-3FB0-09F8-0AD56B4FF9D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55776" y="788063"/>
            <a:ext cx="6408837" cy="4355437"/>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31985"/>
            <a:ext cx="4744424" cy="3024319"/>
          </a:xfrm>
          <a:prstGeom prst="roundRect">
            <a:avLst>
              <a:gd name="adj" fmla="val 2571"/>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sz="900" b="0" i="0" kern="0" cap="all" baseline="0">
                <a:solidFill>
                  <a:srgbClr val="878787"/>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257625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ablet">
    <p:bg>
      <p:bgPr>
        <a:solidFill>
          <a:schemeClr val="bg2"/>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990C8EEF-CE7A-51CE-1C18-940BF683D7EE}"/>
              </a:ext>
            </a:extLst>
          </p:cNvPr>
          <p:cNvPicPr>
            <a:picLocks/>
          </p:cNvPicPr>
          <p:nvPr/>
        </p:nvPicPr>
        <p:blipFill rotWithShape="1">
          <a:blip r:embed="rId2" cstate="print">
            <a:extLst>
              <a:ext uri="{28A0092B-C50C-407E-A947-70E740481C1C}">
                <a14:useLocalDpi xmlns:a14="http://schemas.microsoft.com/office/drawing/2010/main"/>
              </a:ext>
            </a:extLst>
          </a:blip>
          <a:srcRect/>
          <a:stretch/>
        </p:blipFill>
        <p:spPr>
          <a:xfrm>
            <a:off x="2411760" y="843558"/>
            <a:ext cx="6732240" cy="429994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68122"/>
            <a:ext cx="4744424" cy="2988182"/>
          </a:xfrm>
          <a:prstGeom prst="roundRect">
            <a:avLst>
              <a:gd name="adj" fmla="val 2613"/>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9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773483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Smartphone">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E5159541-E76D-3FB8-C96E-91B4E9E95D0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76216" y="484188"/>
            <a:ext cx="4180683" cy="465931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4921251" y="541909"/>
            <a:ext cx="1895474" cy="4094608"/>
          </a:xfrm>
          <a:prstGeom prst="roundRect">
            <a:avLst>
              <a:gd name="adj" fmla="val 3616"/>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9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1975311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t">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A7503E-2469-3E05-3EA0-4DF2EED4DD8F}"/>
              </a:ext>
            </a:extLst>
          </p:cNvPr>
          <p:cNvSpPr>
            <a:spLocks noGrp="1"/>
          </p:cNvSpPr>
          <p:nvPr>
            <p:ph type="title"/>
          </p:nvPr>
        </p:nvSpPr>
        <p:spPr>
          <a:xfrm>
            <a:off x="1691680" y="1635744"/>
            <a:ext cx="6552728" cy="1296045"/>
          </a:xfrm>
        </p:spPr>
        <p:txBody>
          <a:bodyPr/>
          <a:lstStyle>
            <a:lvl1pPr>
              <a:defRPr>
                <a:solidFill>
                  <a:schemeClr val="accent1"/>
                </a:solidFill>
              </a:defRPr>
            </a:lvl1pPr>
          </a:lstStyle>
          <a:p>
            <a:r>
              <a:rPr lang="da-DK"/>
              <a:t>Klik for at redigere titeltypografien i masteren</a:t>
            </a:r>
            <a:endParaRPr lang="en-GB" dirty="0"/>
          </a:p>
        </p:txBody>
      </p:sp>
      <p:sp>
        <p:nvSpPr>
          <p:cNvPr id="3" name="Pladsholder til tekst 3">
            <a:extLst>
              <a:ext uri="{FF2B5EF4-FFF2-40B4-BE49-F238E27FC236}">
                <a16:creationId xmlns:a16="http://schemas.microsoft.com/office/drawing/2014/main" id="{F479E89F-175C-C02F-72CE-0AE3ABC83953}"/>
              </a:ext>
            </a:extLst>
          </p:cNvPr>
          <p:cNvSpPr>
            <a:spLocks noGrp="1"/>
          </p:cNvSpPr>
          <p:nvPr>
            <p:ph type="body" sz="quarter" idx="15"/>
          </p:nvPr>
        </p:nvSpPr>
        <p:spPr>
          <a:xfrm>
            <a:off x="1691680" y="2931790"/>
            <a:ext cx="6552728" cy="216024"/>
          </a:xfrm>
        </p:spPr>
        <p:txBody>
          <a:bodyPr rIns="0" anchor="t"/>
          <a:lstStyle>
            <a:lvl1pPr marL="0" indent="0" algn="l">
              <a:buNone/>
              <a:defRPr sz="1000" kern="0" baseline="0">
                <a:solidFill>
                  <a:schemeClr val="accent1"/>
                </a:solidFill>
              </a:defRPr>
            </a:lvl1pPr>
          </a:lstStyle>
          <a:p>
            <a:pPr lvl="0"/>
            <a:r>
              <a:rPr lang="da-DK"/>
              <a:t>Klik for at redigere teksttypografierne i masteren</a:t>
            </a:r>
          </a:p>
        </p:txBody>
      </p:sp>
      <p:pic>
        <p:nvPicPr>
          <p:cNvPr id="7" name="Billede 6">
            <a:extLst>
              <a:ext uri="{FF2B5EF4-FFF2-40B4-BE49-F238E27FC236}">
                <a16:creationId xmlns:a16="http://schemas.microsoft.com/office/drawing/2014/main" id="{9305FE54-DDF6-0A14-2408-33976177F0B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5576" y="1332632"/>
            <a:ext cx="683537" cy="503659"/>
          </a:xfrm>
          <a:prstGeom prst="rect">
            <a:avLst/>
          </a:prstGeom>
        </p:spPr>
      </p:pic>
    </p:spTree>
    <p:extLst>
      <p:ext uri="{BB962C8B-B14F-4D97-AF65-F5344CB8AC3E}">
        <p14:creationId xmlns:p14="http://schemas.microsoft.com/office/powerpoint/2010/main" val="1286795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Afsluttende information">
    <p:spTree>
      <p:nvGrpSpPr>
        <p:cNvPr id="1" name=""/>
        <p:cNvGrpSpPr/>
        <p:nvPr/>
      </p:nvGrpSpPr>
      <p:grpSpPr>
        <a:xfrm>
          <a:off x="0" y="0"/>
          <a:ext cx="0" cy="0"/>
          <a:chOff x="0" y="0"/>
          <a:chExt cx="0" cy="0"/>
        </a:xfrm>
      </p:grpSpPr>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0" y="0"/>
            <a:ext cx="4572000" cy="5143499"/>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2880121" cy="216421"/>
          </a:xfrm>
        </p:spPr>
        <p:txBody>
          <a:bodyPr/>
          <a:lstStyle>
            <a:lvl1pPr marL="0" indent="0">
              <a:buNone/>
              <a:defRPr sz="9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 name="Pladsholder til tekst 6">
            <a:extLst>
              <a:ext uri="{FF2B5EF4-FFF2-40B4-BE49-F238E27FC236}">
                <a16:creationId xmlns:a16="http://schemas.microsoft.com/office/drawing/2014/main" id="{AA27B9A2-5D4D-7109-EA87-D243A871B710}"/>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9" name="Pladsholder til tekst 8">
            <a:extLst>
              <a:ext uri="{FF2B5EF4-FFF2-40B4-BE49-F238E27FC236}">
                <a16:creationId xmlns:a16="http://schemas.microsoft.com/office/drawing/2014/main" id="{44FB3C53-B6B9-8DE9-14A0-F134E791ED7E}"/>
              </a:ext>
            </a:extLst>
          </p:cNvPr>
          <p:cNvSpPr>
            <a:spLocks noGrp="1" noChangeAspect="1"/>
          </p:cNvSpPr>
          <p:nvPr>
            <p:ph type="body" sz="quarter" idx="19"/>
          </p:nvPr>
        </p:nvSpPr>
        <p:spPr>
          <a:xfrm>
            <a:off x="5148263" y="163564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3" name="Pladsholder til tekst 8">
            <a:extLst>
              <a:ext uri="{FF2B5EF4-FFF2-40B4-BE49-F238E27FC236}">
                <a16:creationId xmlns:a16="http://schemas.microsoft.com/office/drawing/2014/main" id="{3D9F1629-6815-2D36-E116-E5D22010D8C2}"/>
              </a:ext>
            </a:extLst>
          </p:cNvPr>
          <p:cNvSpPr>
            <a:spLocks noGrp="1" noChangeAspect="1"/>
          </p:cNvSpPr>
          <p:nvPr>
            <p:ph type="body" sz="quarter" idx="20"/>
          </p:nvPr>
        </p:nvSpPr>
        <p:spPr>
          <a:xfrm>
            <a:off x="5148263" y="297589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4" name="Pladsholder til tekst 8">
            <a:extLst>
              <a:ext uri="{FF2B5EF4-FFF2-40B4-BE49-F238E27FC236}">
                <a16:creationId xmlns:a16="http://schemas.microsoft.com/office/drawing/2014/main" id="{51D22C36-A4AD-B530-07AC-5C2F4E49745E}"/>
              </a:ext>
            </a:extLst>
          </p:cNvPr>
          <p:cNvSpPr>
            <a:spLocks noGrp="1" noChangeAspect="1"/>
          </p:cNvSpPr>
          <p:nvPr>
            <p:ph type="body" sz="quarter" idx="21"/>
          </p:nvPr>
        </p:nvSpPr>
        <p:spPr>
          <a:xfrm>
            <a:off x="6516216" y="1635646"/>
            <a:ext cx="1188000" cy="252825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2071597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Højrestillet billede">
    <p:spTree>
      <p:nvGrpSpPr>
        <p:cNvPr id="1" name=""/>
        <p:cNvGrpSpPr/>
        <p:nvPr/>
      </p:nvGrpSpPr>
      <p:grpSpPr>
        <a:xfrm>
          <a:off x="0" y="0"/>
          <a:ext cx="0" cy="0"/>
          <a:chOff x="0" y="0"/>
          <a:chExt cx="0" cy="0"/>
        </a:xfrm>
      </p:grpSpPr>
      <p:sp>
        <p:nvSpPr>
          <p:cNvPr id="2" name="Titel 1"/>
          <p:cNvSpPr>
            <a:spLocks noGrp="1"/>
          </p:cNvSpPr>
          <p:nvPr>
            <p:ph type="title"/>
          </p:nvPr>
        </p:nvSpPr>
        <p:spPr>
          <a:xfrm>
            <a:off x="467544" y="432000"/>
            <a:ext cx="4571182" cy="631229"/>
          </a:xfrm>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5/13/2025</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
        <p:nvSpPr>
          <p:cNvPr id="7" name="Pladsholder til billede 6" descr="[logo:BlackWhite]"/>
          <p:cNvSpPr>
            <a:spLocks noGrp="1" noChangeAspect="1"/>
          </p:cNvSpPr>
          <p:nvPr>
            <p:ph type="pic" sz="quarter" idx="13" hasCustomPrompt="1"/>
          </p:nvPr>
        </p:nvSpPr>
        <p:spPr>
          <a:xfrm>
            <a:off x="5038726" y="0"/>
            <a:ext cx="4105275" cy="5143500"/>
          </a:xfrm>
          <a:solidFill>
            <a:schemeClr val="bg1">
              <a:lumMod val="75000"/>
            </a:schemeClr>
          </a:solidFill>
          <a:ln>
            <a:noFill/>
          </a:ln>
        </p:spPr>
        <p:txBody>
          <a:bodyPr lIns="540000" tIns="1440000" rIns="540000" anchor="t"/>
          <a:lstStyle>
            <a:lvl1pPr>
              <a:defRPr sz="1200" baseline="0"/>
            </a:lvl1pPr>
          </a:lstStyle>
          <a:p>
            <a:endParaRPr lang="en-US" dirty="0"/>
          </a:p>
        </p:txBody>
      </p:sp>
      <p:sp>
        <p:nvSpPr>
          <p:cNvPr id="10" name="Pladsholder til tekst 9"/>
          <p:cNvSpPr>
            <a:spLocks noGrp="1"/>
          </p:cNvSpPr>
          <p:nvPr>
            <p:ph type="body" sz="quarter" idx="14"/>
          </p:nvPr>
        </p:nvSpPr>
        <p:spPr>
          <a:xfrm>
            <a:off x="469108" y="1187650"/>
            <a:ext cx="4318917" cy="307802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9" name="Pladsholder til tekst 8"/>
          <p:cNvSpPr>
            <a:spLocks noGrp="1"/>
          </p:cNvSpPr>
          <p:nvPr>
            <p:ph type="body" sz="quarter" idx="15" hasCustomPrompt="1"/>
          </p:nvPr>
        </p:nvSpPr>
        <p:spPr>
          <a:xfrm>
            <a:off x="7632900" y="4549500"/>
            <a:ext cx="1134000" cy="353700"/>
          </a:xfrm>
          <a:blipFill>
            <a:blip r:embed="rId2"/>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34626501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5/13/2025</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Tree>
    <p:extLst>
      <p:ext uri="{BB962C8B-B14F-4D97-AF65-F5344CB8AC3E}">
        <p14:creationId xmlns:p14="http://schemas.microsoft.com/office/powerpoint/2010/main" val="11184770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Statem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691680" y="1167595"/>
            <a:ext cx="5472608" cy="2538282"/>
          </a:xfrm>
        </p:spPr>
        <p:txBody>
          <a:bodyPr anchor="ctr"/>
          <a:lstStyle>
            <a:lvl1pPr algn="ctr">
              <a:lnSpc>
                <a:spcPts val="3375"/>
              </a:lnSpc>
              <a:defRPr sz="3000" b="1" cap="all">
                <a:solidFill>
                  <a:schemeClr val="bg1"/>
                </a:solidFill>
              </a:defRPr>
            </a:lvl1pPr>
          </a:lstStyle>
          <a:p>
            <a:r>
              <a:rPr lang="en-US" dirty="0"/>
              <a:t>Klik her for at tilføje tekst</a:t>
            </a:r>
          </a:p>
        </p:txBody>
      </p:sp>
      <p:sp>
        <p:nvSpPr>
          <p:cNvPr id="4" name="Pladsholder til dato 3"/>
          <p:cNvSpPr>
            <a:spLocks noGrp="1"/>
          </p:cNvSpPr>
          <p:nvPr>
            <p:ph type="dt" sz="half" idx="10"/>
          </p:nvPr>
        </p:nvSpPr>
        <p:spPr/>
        <p:txBody>
          <a:bodyPr/>
          <a:lstStyle>
            <a:lvl1pPr>
              <a:defRPr>
                <a:solidFill>
                  <a:schemeClr val="bg1"/>
                </a:solidFill>
              </a:defRPr>
            </a:lvl1pPr>
          </a:lstStyle>
          <a:p>
            <a:fld id="{846A0179-0B7F-4AA7-BF6B-D85CB361598C}" type="datetimeFigureOut">
              <a:rPr lang="en-US" dirty="0"/>
              <a:t>5/13/2025</a:t>
            </a:fld>
            <a:endParaRPr lang="en-US" dirty="0"/>
          </a:p>
        </p:txBody>
      </p:sp>
      <p:sp>
        <p:nvSpPr>
          <p:cNvPr id="5" name="Pladsholder til sidefod 4"/>
          <p:cNvSpPr>
            <a:spLocks noGrp="1"/>
          </p:cNvSpPr>
          <p:nvPr>
            <p:ph type="ftr" sz="quarter" idx="11"/>
          </p:nvPr>
        </p:nvSpPr>
        <p:spPr/>
        <p:txBody>
          <a:bodyPr/>
          <a:lstStyle>
            <a:lvl1pPr>
              <a:defRPr>
                <a:solidFill>
                  <a:schemeClr val="bg1"/>
                </a:solidFill>
              </a:defRPr>
            </a:lvl1pPr>
          </a:lstStyle>
          <a:p>
            <a:endParaRPr lang="en-US" dirty="0"/>
          </a:p>
        </p:txBody>
      </p:sp>
      <p:sp>
        <p:nvSpPr>
          <p:cNvPr id="6" name="Pladsholder til diasnummer 5"/>
          <p:cNvSpPr>
            <a:spLocks noGrp="1"/>
          </p:cNvSpPr>
          <p:nvPr>
            <p:ph type="sldNum" sz="quarter" idx="12"/>
          </p:nvPr>
        </p:nvSpPr>
        <p:spPr/>
        <p:txBody>
          <a:bodyPr/>
          <a:lstStyle>
            <a:lvl1pPr>
              <a:defRPr>
                <a:solidFill>
                  <a:schemeClr val="bg1"/>
                </a:solidFill>
              </a:defRPr>
            </a:lvl1pPr>
          </a:lstStyle>
          <a:p>
            <a:fld id="{74E22A33-96DC-4C2E-AB13-0BE35979BFC0}" type="slidenum">
              <a:rPr lang="en-US" dirty="0"/>
              <a:t>‹nr.›</a:t>
            </a:fld>
            <a:endParaRPr lang="en-US" dirty="0"/>
          </a:p>
        </p:txBody>
      </p:sp>
      <p:sp>
        <p:nvSpPr>
          <p:cNvPr id="44" name="Pladsholder til tekst 8">
            <a:extLst>
              <a:ext uri="{FF2B5EF4-FFF2-40B4-BE49-F238E27FC236}">
                <a16:creationId xmlns:a16="http://schemas.microsoft.com/office/drawing/2014/main" id="{BF57FEA7-3553-4A2A-B192-BD7D5AFDC20D}"/>
              </a:ext>
            </a:extLst>
          </p:cNvPr>
          <p:cNvSpPr>
            <a:spLocks noGrp="1"/>
          </p:cNvSpPr>
          <p:nvPr>
            <p:ph type="body" sz="quarter" idx="14" hasCustomPrompt="1"/>
          </p:nvPr>
        </p:nvSpPr>
        <p:spPr>
          <a:xfrm>
            <a:off x="7632900" y="4549500"/>
            <a:ext cx="1134000" cy="353700"/>
          </a:xfrm>
          <a:blipFill>
            <a:blip r:embed="rId2"/>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30298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Forside 1">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577724" y="1432426"/>
            <a:ext cx="4133844" cy="792088"/>
          </a:xfrm>
        </p:spPr>
        <p:txBody>
          <a:bodyPr/>
          <a:lstStyle/>
          <a:p>
            <a:r>
              <a:rPr lang="da-DK" dirty="0"/>
              <a:t>Klik for at redigere titeltypografien </a:t>
            </a:r>
            <a:br>
              <a:rPr lang="da-DK" dirty="0"/>
            </a:br>
            <a:r>
              <a:rPr lang="da-DK" dirty="0"/>
              <a:t>i masteren</a:t>
            </a:r>
            <a:endParaRPr lang="en-GB" dirty="0"/>
          </a:p>
        </p:txBody>
      </p:sp>
      <p:sp>
        <p:nvSpPr>
          <p:cNvPr id="5" name="Pladsholder til billede 4">
            <a:extLst>
              <a:ext uri="{FF2B5EF4-FFF2-40B4-BE49-F238E27FC236}">
                <a16:creationId xmlns:a16="http://schemas.microsoft.com/office/drawing/2014/main" id="{BA85E7DA-4203-7EC9-6E21-3D96E20746BA}"/>
              </a:ext>
            </a:extLst>
          </p:cNvPr>
          <p:cNvSpPr>
            <a:spLocks noGrp="1"/>
          </p:cNvSpPr>
          <p:nvPr>
            <p:ph type="pic" sz="quarter" idx="10"/>
          </p:nvPr>
        </p:nvSpPr>
        <p:spPr>
          <a:xfrm>
            <a:off x="0" y="1"/>
            <a:ext cx="4211638" cy="5143500"/>
          </a:xfrm>
        </p:spPr>
        <p:txBody>
          <a:bodyPr/>
          <a:lstStyle>
            <a:lvl1pPr marL="0" indent="0" algn="ctr">
              <a:buNone/>
              <a:defRPr sz="900" b="0" i="0">
                <a:latin typeface="Neue Haas Grotesk Text Pro" panose="020B0504020202020204" pitchFamily="34" charset="77"/>
              </a:defRPr>
            </a:lvl1pPr>
          </a:lstStyle>
          <a:p>
            <a:r>
              <a:rPr lang="da-DK" dirty="0"/>
              <a:t>Klik på ikonet for at tilføje et billede</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577724" y="2386850"/>
            <a:ext cx="4103688" cy="1133807"/>
          </a:xfrm>
        </p:spPr>
        <p:txBody>
          <a:bodyPr rIns="0" anchor="t"/>
          <a:lstStyle>
            <a:lvl1pPr marL="0" indent="0" algn="l">
              <a:buNone/>
              <a:defRPr sz="1000" kern="0" baseline="0">
                <a:solidFill>
                  <a:schemeClr val="tx1"/>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4" name="Billede 3">
            <a:extLst>
              <a:ext uri="{FF2B5EF4-FFF2-40B4-BE49-F238E27FC236}">
                <a16:creationId xmlns:a16="http://schemas.microsoft.com/office/drawing/2014/main" id="{1DF2657B-0646-B25C-D39F-5EE3E28233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48588" y="4732213"/>
            <a:ext cx="216025" cy="216025"/>
          </a:xfrm>
          <a:prstGeom prst="rect">
            <a:avLst/>
          </a:prstGeom>
        </p:spPr>
      </p:pic>
      <p:sp>
        <p:nvSpPr>
          <p:cNvPr id="3" name="Pladsholder til tekst 5">
            <a:extLst>
              <a:ext uri="{FF2B5EF4-FFF2-40B4-BE49-F238E27FC236}">
                <a16:creationId xmlns:a16="http://schemas.microsoft.com/office/drawing/2014/main" id="{18343D45-F3C0-F194-BF94-81A130D972C1}"/>
              </a:ext>
            </a:extLst>
          </p:cNvPr>
          <p:cNvSpPr>
            <a:spLocks noGrp="1"/>
          </p:cNvSpPr>
          <p:nvPr>
            <p:ph type="body" sz="quarter" idx="11"/>
          </p:nvPr>
        </p:nvSpPr>
        <p:spPr>
          <a:xfrm>
            <a:off x="4577725" y="1160278"/>
            <a:ext cx="4103687" cy="144190"/>
          </a:xfrm>
        </p:spPr>
        <p:txBody>
          <a:bodyPr lIns="14400" rIns="0"/>
          <a:lstStyle>
            <a:lvl1pPr marL="0" indent="0">
              <a:buFont typeface="Arial" panose="020B0604020202020204" pitchFamily="34" charset="0"/>
              <a:buNone/>
              <a:defRPr sz="900" b="0" i="0" cap="all" baseline="0">
                <a:solidFill>
                  <a:schemeClr val="accent1"/>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1637005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verskrift +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8207376" cy="3168650"/>
          </a:xfrm>
        </p:spPr>
        <p:txBody>
          <a:bodyPr/>
          <a:lstStyle/>
          <a:p>
            <a:pPr lvl="0"/>
            <a:r>
              <a:rPr lang="da-DK"/>
              <a:t>Klik for at redigere teksttypografierne i masteren</a:t>
            </a:r>
          </a:p>
          <a:p>
            <a:pPr lvl="1"/>
            <a:r>
              <a:rPr lang="da-DK"/>
              <a:t>Andet niveau</a:t>
            </a:r>
          </a:p>
          <a:p>
            <a:pPr lvl="2"/>
            <a:r>
              <a:rPr lang="da-DK"/>
              <a:t>Tredje niveau</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2949411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dirty="0"/>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1777472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raktisk information">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410368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5" cy="216421"/>
          </a:xfrm>
        </p:spPr>
        <p:txBody>
          <a:bodyPr/>
          <a:lstStyle>
            <a:lvl1pPr marL="0" indent="0">
              <a:buNone/>
              <a:defRPr sz="9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478024" y="1419225"/>
            <a:ext cx="4093976" cy="2744671"/>
          </a:xfrm>
        </p:spPr>
        <p:txBody>
          <a:bodyPr>
            <a:normAutofit/>
          </a:bodyPr>
          <a:lstStyle>
            <a:lvl1pPr marL="0" indent="0" algn="ctr">
              <a:buNone/>
              <a:defRPr sz="900" b="0" i="0">
                <a:latin typeface="Neue Haas Grotesk Text Pro" panose="020B0504020202020204" pitchFamily="34" charset="77"/>
              </a:defRPr>
            </a:lvl1pPr>
          </a:lstStyle>
          <a:p>
            <a:r>
              <a:rPr lang="da-DK" dirty="0"/>
              <a:t>Klik på ikonet for at tilføje et billede</a:t>
            </a:r>
          </a:p>
        </p:txBody>
      </p:sp>
      <p:sp>
        <p:nvSpPr>
          <p:cNvPr id="7" name="Pladsholder til billede 5">
            <a:extLst>
              <a:ext uri="{FF2B5EF4-FFF2-40B4-BE49-F238E27FC236}">
                <a16:creationId xmlns:a16="http://schemas.microsoft.com/office/drawing/2014/main" id="{77EC8576-0A38-6769-42D1-8B5E6AD53AC6}"/>
              </a:ext>
            </a:extLst>
          </p:cNvPr>
          <p:cNvSpPr>
            <a:spLocks noGrp="1"/>
          </p:cNvSpPr>
          <p:nvPr>
            <p:ph type="pic" sz="quarter" idx="13"/>
          </p:nvPr>
        </p:nvSpPr>
        <p:spPr>
          <a:xfrm>
            <a:off x="5148263" y="163564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0" name="Pladsholder til billede 5">
            <a:extLst>
              <a:ext uri="{FF2B5EF4-FFF2-40B4-BE49-F238E27FC236}">
                <a16:creationId xmlns:a16="http://schemas.microsoft.com/office/drawing/2014/main" id="{5906595F-88BF-36BE-8F21-A36BEB580533}"/>
              </a:ext>
            </a:extLst>
          </p:cNvPr>
          <p:cNvSpPr>
            <a:spLocks noGrp="1"/>
          </p:cNvSpPr>
          <p:nvPr>
            <p:ph type="pic" sz="quarter" idx="14"/>
          </p:nvPr>
        </p:nvSpPr>
        <p:spPr>
          <a:xfrm>
            <a:off x="6516216" y="163564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1" name="Pladsholder til billede 5">
            <a:extLst>
              <a:ext uri="{FF2B5EF4-FFF2-40B4-BE49-F238E27FC236}">
                <a16:creationId xmlns:a16="http://schemas.microsoft.com/office/drawing/2014/main" id="{954D426C-919B-F18D-AB1A-C6AEB7F34A77}"/>
              </a:ext>
            </a:extLst>
          </p:cNvPr>
          <p:cNvSpPr>
            <a:spLocks noGrp="1" noChangeAspect="1"/>
          </p:cNvSpPr>
          <p:nvPr>
            <p:ph type="pic" sz="quarter" idx="15"/>
          </p:nvPr>
        </p:nvSpPr>
        <p:spPr>
          <a:xfrm>
            <a:off x="5148263" y="297589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2" name="Pladsholder til billede 5">
            <a:extLst>
              <a:ext uri="{FF2B5EF4-FFF2-40B4-BE49-F238E27FC236}">
                <a16:creationId xmlns:a16="http://schemas.microsoft.com/office/drawing/2014/main" id="{53BEA6E0-35DA-9638-DF8F-3D83566A5C1C}"/>
              </a:ext>
            </a:extLst>
          </p:cNvPr>
          <p:cNvSpPr>
            <a:spLocks noGrp="1" noChangeAspect="1"/>
          </p:cNvSpPr>
          <p:nvPr>
            <p:ph type="pic" sz="quarter" idx="16"/>
          </p:nvPr>
        </p:nvSpPr>
        <p:spPr>
          <a:xfrm>
            <a:off x="6516216" y="297589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944902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genda">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527623"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915566"/>
            <a:ext cx="4103688" cy="3672309"/>
          </a:xfrm>
        </p:spPr>
        <p:txBody>
          <a:bodyPr/>
          <a:lstStyle>
            <a:lvl1pPr marL="180000" indent="-180000">
              <a:spcBef>
                <a:spcPts val="1200"/>
              </a:spcBef>
              <a:spcAft>
                <a:spcPts val="0"/>
              </a:spcAft>
              <a:buFont typeface="+mj-lt"/>
              <a:buAutoNum type="arabicPeriod"/>
              <a:defRPr sz="1000" b="1" i="0">
                <a:latin typeface="Neue Haas Grotesk Text Pro" panose="020B0504020202020204" pitchFamily="34" charset="77"/>
              </a:defRPr>
            </a:lvl1pPr>
            <a:lvl2pPr marL="351450" indent="-171450">
              <a:spcBef>
                <a:spcPts val="100"/>
              </a:spcBef>
              <a:spcAft>
                <a:spcPts val="100"/>
              </a:spcAft>
              <a:buClr>
                <a:schemeClr val="tx1"/>
              </a:buClr>
              <a:buFont typeface="Normal systemskrift"/>
              <a:buChar char="–"/>
              <a:defRPr/>
            </a:lvl2pPr>
            <a:lvl3pPr marL="252000" indent="0">
              <a:buNone/>
              <a:defRPr/>
            </a:lvl3pPr>
          </a:lstStyle>
          <a:p>
            <a:pPr lvl="0"/>
            <a:r>
              <a:rPr lang="da-DK"/>
              <a:t>Klik for at redigere teksttypografierne i masteren</a:t>
            </a:r>
          </a:p>
          <a:p>
            <a:pPr lvl="1"/>
            <a:r>
              <a:rPr lang="da-DK"/>
              <a:t>Andet niveau</a:t>
            </a:r>
          </a:p>
          <a:p>
            <a:pPr lvl="2"/>
            <a:r>
              <a:rPr lang="da-DK"/>
              <a:t>Tredje niveau</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78024" y="1419225"/>
            <a:ext cx="3527624" cy="2736701"/>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1305136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Overskrift + tekst + billede (højr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815655"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2501454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verskrift + tekst + billed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815655"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555625"/>
            <a:ext cx="4103688" cy="403225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264001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68313" y="555625"/>
            <a:ext cx="8207375" cy="647973"/>
          </a:xfrm>
          <a:prstGeom prst="rect">
            <a:avLst/>
          </a:prstGeom>
        </p:spPr>
        <p:txBody>
          <a:bodyPr vert="horz" lIns="0" tIns="0" rIns="0" bIns="0" rtlCol="0" anchor="t">
            <a:noAutofit/>
          </a:bodyPr>
          <a:lstStyle/>
          <a:p>
            <a:r>
              <a:rPr lang="da-DK" noProof="0" dirty="0" err="1"/>
              <a:t>Lorem</a:t>
            </a:r>
            <a:r>
              <a:rPr lang="da-DK" noProof="0" dirty="0"/>
              <a:t> </a:t>
            </a:r>
            <a:r>
              <a:rPr lang="da-DK" noProof="0" dirty="0" err="1"/>
              <a:t>ipsum</a:t>
            </a:r>
            <a:r>
              <a:rPr lang="da-DK" noProof="0" dirty="0"/>
              <a:t> </a:t>
            </a:r>
            <a:r>
              <a:rPr lang="da-DK" noProof="0" dirty="0" err="1"/>
              <a:t>dolor</a:t>
            </a:r>
            <a:br>
              <a:rPr lang="da-DK" noProof="0" dirty="0"/>
            </a:br>
            <a:r>
              <a:rPr lang="da-DK" noProof="0" dirty="0" err="1"/>
              <a:t>lorem</a:t>
            </a:r>
            <a:endParaRPr lang="da-DK" noProof="0" dirty="0"/>
          </a:p>
        </p:txBody>
      </p:sp>
      <p:sp>
        <p:nvSpPr>
          <p:cNvPr id="3" name="Pladsholder til tekst 2">
            <a:extLst>
              <a:ext uri="{FF2B5EF4-FFF2-40B4-BE49-F238E27FC236}">
                <a16:creationId xmlns:a16="http://schemas.microsoft.com/office/drawing/2014/main" id="{3BDB83AA-26AC-624A-BEA8-DE70D09ADF59}"/>
              </a:ext>
            </a:extLst>
          </p:cNvPr>
          <p:cNvSpPr>
            <a:spLocks noGrp="1"/>
          </p:cNvSpPr>
          <p:nvPr>
            <p:ph type="body" idx="1"/>
          </p:nvPr>
        </p:nvSpPr>
        <p:spPr>
          <a:xfrm>
            <a:off x="468313" y="1419225"/>
            <a:ext cx="8207375" cy="3168650"/>
          </a:xfrm>
          <a:prstGeom prst="rect">
            <a:avLst/>
          </a:prstGeom>
        </p:spPr>
        <p:txBody>
          <a:bodyPr vert="horz" lIns="0" tIns="0" rIns="91440" bIns="0" rtlCol="0">
            <a:noAutofit/>
          </a:bodyPr>
          <a:lstStyle/>
          <a:p>
            <a:pPr lvl="0"/>
            <a:r>
              <a:rPr lang="da-DK" noProof="0" dirty="0"/>
              <a:t>Klik for at redigere teksttypografierne i masteren</a:t>
            </a:r>
          </a:p>
          <a:p>
            <a:pPr lvl="1"/>
            <a:r>
              <a:rPr lang="da-DK" noProof="0" dirty="0"/>
              <a:t>Andet niveau</a:t>
            </a:r>
          </a:p>
          <a:p>
            <a:pPr lvl="2"/>
            <a:r>
              <a:rPr lang="da-DK" noProof="0" dirty="0"/>
              <a:t>Tredje niveau</a:t>
            </a:r>
          </a:p>
          <a:p>
            <a:pPr lvl="3"/>
            <a:r>
              <a:rPr lang="da-DK" noProof="0" dirty="0"/>
              <a:t>Fjerde niveau</a:t>
            </a:r>
          </a:p>
        </p:txBody>
      </p:sp>
      <p:pic>
        <p:nvPicPr>
          <p:cNvPr id="5" name="Billede 4">
            <a:extLst>
              <a:ext uri="{FF2B5EF4-FFF2-40B4-BE49-F238E27FC236}">
                <a16:creationId xmlns:a16="http://schemas.microsoft.com/office/drawing/2014/main" id="{21B46BE0-2749-43F6-F1C5-7A80EC23DDD4}"/>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187181" y="4728661"/>
            <a:ext cx="219577" cy="219577"/>
          </a:xfrm>
          <a:prstGeom prst="rect">
            <a:avLst/>
          </a:prstGeom>
        </p:spPr>
      </p:pic>
    </p:spTree>
    <p:extLst>
      <p:ext uri="{BB962C8B-B14F-4D97-AF65-F5344CB8AC3E}">
        <p14:creationId xmlns:p14="http://schemas.microsoft.com/office/powerpoint/2010/main" val="2982967271"/>
      </p:ext>
    </p:extLst>
  </p:cSld>
  <p:clrMap bg1="lt1" tx1="dk1" bg2="lt2" tx2="dk2" accent1="accent1" accent2="accent2" accent3="accent3" accent4="accent4" accent5="accent5" accent6="accent6" hlink="hlink" folHlink="folHlink"/>
  <p:sldLayoutIdLst>
    <p:sldLayoutId id="2147483842" r:id="rId1"/>
    <p:sldLayoutId id="2147483818" r:id="rId2"/>
    <p:sldLayoutId id="2147483817" r:id="rId3"/>
    <p:sldLayoutId id="2147483825" r:id="rId4"/>
    <p:sldLayoutId id="2147483827" r:id="rId5"/>
    <p:sldLayoutId id="2147483816" r:id="rId6"/>
    <p:sldLayoutId id="2147483824" r:id="rId7"/>
    <p:sldLayoutId id="2147483820" r:id="rId8"/>
    <p:sldLayoutId id="2147483829" r:id="rId9"/>
    <p:sldLayoutId id="2147483828" r:id="rId10"/>
    <p:sldLayoutId id="2147483841" r:id="rId11"/>
    <p:sldLayoutId id="2147483832" r:id="rId12"/>
    <p:sldLayoutId id="2147483833" r:id="rId13"/>
    <p:sldLayoutId id="2147483837" r:id="rId14"/>
    <p:sldLayoutId id="2147483838" r:id="rId15"/>
    <p:sldLayoutId id="2147483839" r:id="rId16"/>
    <p:sldLayoutId id="2147483840" r:id="rId17"/>
    <p:sldLayoutId id="2147483830" r:id="rId18"/>
    <p:sldLayoutId id="2147483819" r:id="rId19"/>
    <p:sldLayoutId id="2147483834" r:id="rId20"/>
    <p:sldLayoutId id="2147483835" r:id="rId21"/>
    <p:sldLayoutId id="2147483836" r:id="rId22"/>
    <p:sldLayoutId id="2147483822" r:id="rId23"/>
    <p:sldLayoutId id="2147483831" r:id="rId24"/>
    <p:sldLayoutId id="2147483844" r:id="rId25"/>
    <p:sldLayoutId id="2147483845" r:id="rId26"/>
    <p:sldLayoutId id="2147483848" r:id="rId27"/>
  </p:sldLayoutIdLst>
  <p:hf hdr="0" ftr="0"/>
  <p:txStyles>
    <p:titleStyle>
      <a:lvl1pPr algn="l" defTabSz="457200" rtl="0" eaLnBrk="1" latinLnBrk="0" hangingPunct="1">
        <a:lnSpc>
          <a:spcPct val="80000"/>
        </a:lnSpc>
        <a:spcBef>
          <a:spcPct val="0"/>
        </a:spcBef>
        <a:buNone/>
        <a:defRPr lang="da-DK" sz="2200" b="1" i="0" kern="0" spc="0" baseline="0" noProof="0" dirty="0">
          <a:solidFill>
            <a:schemeClr val="tx1"/>
          </a:solidFill>
          <a:latin typeface="Neue Haas Grotesk Text Pro" panose="020B0504020202020204" pitchFamily="34" charset="77"/>
          <a:ea typeface="+mj-ea"/>
          <a:cs typeface="Arial"/>
        </a:defRPr>
      </a:lvl1pPr>
    </p:titleStyle>
    <p:body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5">
          <p15:clr>
            <a:srgbClr val="F26B43"/>
          </p15:clr>
        </p15:guide>
        <p15:guide id="2" orient="horz" pos="2890">
          <p15:clr>
            <a:srgbClr val="F26B43"/>
          </p15:clr>
        </p15:guide>
        <p15:guide id="3" orient="horz" pos="169">
          <p15:clr>
            <a:srgbClr val="F26B43"/>
          </p15:clr>
        </p15:guide>
        <p15:guide id="4" pos="5465">
          <p15:clr>
            <a:srgbClr val="F26B43"/>
          </p15:clr>
        </p15:guide>
        <p15:guide id="7" pos="2880">
          <p15:clr>
            <a:srgbClr val="F26B43"/>
          </p15:clr>
        </p15:guide>
        <p15:guide id="8" orient="horz" pos="894">
          <p15:clr>
            <a:srgbClr val="F26B43"/>
          </p15:clr>
        </p15:guide>
        <p15:guide id="9" orient="horz" pos="1620">
          <p15:clr>
            <a:srgbClr val="F26B43"/>
          </p15:clr>
        </p15:guide>
        <p15:guide id="10" orient="horz" pos="3117">
          <p15:clr>
            <a:srgbClr val="F26B43"/>
          </p15:clr>
        </p15:guide>
        <p15:guide id="11" orient="horz" pos="350">
          <p15:clr>
            <a:srgbClr val="F26B43"/>
          </p15:clr>
        </p15:guide>
        <p15:guide id="12" pos="113">
          <p15:clr>
            <a:srgbClr val="F26B43"/>
          </p15:clr>
        </p15:guide>
        <p15:guide id="13" pos="5647">
          <p15:clr>
            <a:srgbClr val="F26B43"/>
          </p15:clr>
        </p15:guide>
        <p15:guide id="14" orient="horz" pos="123">
          <p15:clr>
            <a:srgbClr val="F26B43"/>
          </p15:clr>
        </p15:guide>
        <p15:guide id="15" orient="horz" pos="214">
          <p15:clr>
            <a:srgbClr val="F26B43"/>
          </p15:clr>
        </p15:guide>
        <p15:guide id="16" orient="horz" pos="305">
          <p15:clr>
            <a:srgbClr val="F26B43"/>
          </p15:clr>
        </p15:guide>
        <p15:guide id="17" pos="324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 Id="rId4" Type="http://schemas.openxmlformats.org/officeDocument/2006/relationships/hyperlink" Target="https://dok.kombit.dk/Media/638385825294318931/KP%20Temavejledning%20-%20Flytning.pdf"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hyperlink" Target="https://dok.kombit.dk/arbejdsmarked-og-beskaeftigelse/kommunernes-pensionssystem-kp#Implementering" TargetMode="External"/><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hyperlink" Target="https://www.flickr.com/photos/134465805@N06/24766268412" TargetMode="External"/><Relationship Id="rId2" Type="http://schemas.openxmlformats.org/officeDocument/2006/relationships/image" Target="../media/image63.jpeg"/><Relationship Id="rId1" Type="http://schemas.openxmlformats.org/officeDocument/2006/relationships/slideLayout" Target="../slideLayouts/slideLayout11.xml"/><Relationship Id="rId4" Type="http://schemas.openxmlformats.org/officeDocument/2006/relationships/hyperlink" Target="https://creativecommons.org/licenses/by/3.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hyperlink" Target="https://dok.kombit.dk/Media/638797914920227044/KP%20Temavejledning%20-%20Automatisk%20behandling%20af%20ansgninger.pdf" TargetMode="External"/><Relationship Id="rId2" Type="http://schemas.openxmlformats.org/officeDocument/2006/relationships/hyperlink" Target="https://dok.kombit.dk/Media/638798763455748375/KP%20Temavejledning%20-%20Ansgninger%20direkte%20til%20KP%20fra%20selvbetjeningslsning%20-%20Integration.pdf" TargetMode="External"/><Relationship Id="rId1" Type="http://schemas.openxmlformats.org/officeDocument/2006/relationships/slideLayout" Target="../slideLayouts/slideLayout9.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view.officeapps.live.com/op/view.aspx?src=https%3A%2F%2Fdok.kombit.dk%2FMedia%2F638827166252411661%2FForslag%2520til%2520generelle%2520udsgninger%2520af%2520KP-rapporter.xlsx&amp;wdOrigin=BROWSELINK" TargetMode="External"/><Relationship Id="rId1" Type="http://schemas.openxmlformats.org/officeDocument/2006/relationships/slideLayout" Target="../slideLayouts/slideLayout8.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hyperlink" Target="https://bytelearning.blogspot.com/2016/02/" TargetMode="External"/><Relationship Id="rId1" Type="http://schemas.openxmlformats.org/officeDocument/2006/relationships/slideLayout" Target="../slideLayouts/slideLayout8.xml"/><Relationship Id="rId4" Type="http://schemas.openxmlformats.org/officeDocument/2006/relationships/image" Target="../media/image72.jpeg"/></Relationships>
</file>

<file path=ppt/slides/_rels/slide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26.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eg"/></Relationships>
</file>

<file path=ppt/slides/_rels/slide3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hyperlink" Target="https://vimeo.com/1040345637/29b746ac26?ts=0&amp;share=copy" TargetMode="External"/><Relationship Id="rId3" Type="http://schemas.openxmlformats.org/officeDocument/2006/relationships/image" Target="../media/image76.png"/><Relationship Id="rId7" Type="http://schemas.openxmlformats.org/officeDocument/2006/relationships/hyperlink" Target="https://vimeo.com/1034456813/2aff1ebb9d?ts=0&amp;share=copy" TargetMode="External"/><Relationship Id="rId2" Type="http://schemas.openxmlformats.org/officeDocument/2006/relationships/hyperlink" Target="https://vimeo.com/1051915532/21f5eb296b?ts=0&amp;share=copy" TargetMode="External"/><Relationship Id="rId1" Type="http://schemas.openxmlformats.org/officeDocument/2006/relationships/slideLayout" Target="../slideLayouts/slideLayout4.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 Id="rId9" Type="http://schemas.openxmlformats.org/officeDocument/2006/relationships/hyperlink" Target="https://vimeo.com/1064331981/d8629b3b29"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77.svg"/><Relationship Id="rId7" Type="http://schemas.openxmlformats.org/officeDocument/2006/relationships/image" Target="../media/image81.svg"/><Relationship Id="rId2" Type="http://schemas.openxmlformats.org/officeDocument/2006/relationships/image" Target="../media/image76.png"/><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hyperlink" Target="https://vimeo.com/1066549375/de004c438b?ts=0&amp;share=copy" TargetMode="External"/><Relationship Id="rId4" Type="http://schemas.openxmlformats.org/officeDocument/2006/relationships/hyperlink" Target="https://vimeo.com/1069174540/5e49cbdea7?ts=0&amp;share=copy"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8.xml"/><Relationship Id="rId5" Type="http://schemas.openxmlformats.org/officeDocument/2006/relationships/image" Target="../media/image39.svg"/><Relationship Id="rId4" Type="http://schemas.openxmlformats.org/officeDocument/2006/relationships/image" Target="../media/image38.png"/></Relationships>
</file>

<file path=ppt/slides/_rels/slide4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hyperlink" Target="mailto:KP@kombit.dk" TargetMode="External"/><Relationship Id="rId2" Type="http://schemas.openxmlformats.org/officeDocument/2006/relationships/image" Target="../media/image87.jpe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eur02.safelinks.protection.outlook.com/?url=https%3A%2F%2Fdok.kombit.dk%2Farbejdsmarked-og-beskaeftigelse%2Fkommunernes-pensionssystem-kp%23Vejledning&amp;data=05%7C02%7CAWS%40kombit.dk%7C593682dcb578412e3bd608dc287b6974%7Ccc038af50e6843e5bb17957ad6f45f8e%7C0%7C0%7C638429757773763045%7CUnknown%7CTWFpbGZsb3d8eyJWIjoiMC4wLjAwMDAiLCJQIjoiV2luMzIiLCJBTiI6Ik1haWwiLCJXVCI6Mn0%3D%7C0%7C%7C%7C&amp;sdata=xj6xJ9ORn9%2BE6SSUHG%2FPXi56YeTd17CDjsdezLaNt4o%3D&amp;reserved=0" TargetMode="Externa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microsoft.com/office/2011/relationships/webextension" Target="../webextensions/webextension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hyperlink" Target="https://dok.kombit.dk/Media/638797914920227044/KP%20Temavejledning%20-%20Automatisk%20behandling%20af%20ansgninger.pdf"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9DC094-9EC7-AB31-40B4-521C89129E41}"/>
              </a:ext>
            </a:extLst>
          </p:cNvPr>
          <p:cNvSpPr>
            <a:spLocks noGrp="1"/>
          </p:cNvSpPr>
          <p:nvPr>
            <p:ph type="title"/>
          </p:nvPr>
        </p:nvSpPr>
        <p:spPr/>
        <p:txBody>
          <a:bodyPr/>
          <a:lstStyle/>
          <a:p>
            <a:r>
              <a:rPr lang="da-DK" dirty="0"/>
              <a:t>KP statusmøde</a:t>
            </a:r>
            <a:br>
              <a:rPr lang="da-DK" dirty="0"/>
            </a:br>
            <a:r>
              <a:rPr lang="da-DK" dirty="0">
                <a:solidFill>
                  <a:schemeClr val="tx2"/>
                </a:solidFill>
              </a:rPr>
              <a:t>Uge 20 - 2025</a:t>
            </a:r>
          </a:p>
        </p:txBody>
      </p:sp>
      <p:sp>
        <p:nvSpPr>
          <p:cNvPr id="3" name="Pladsholder til tekst 2">
            <a:extLst>
              <a:ext uri="{FF2B5EF4-FFF2-40B4-BE49-F238E27FC236}">
                <a16:creationId xmlns:a16="http://schemas.microsoft.com/office/drawing/2014/main" id="{C81E718A-ED85-D483-1339-A7A6742092BD}"/>
              </a:ext>
            </a:extLst>
          </p:cNvPr>
          <p:cNvSpPr>
            <a:spLocks noGrp="1"/>
          </p:cNvSpPr>
          <p:nvPr>
            <p:ph type="body" sz="quarter" idx="15"/>
          </p:nvPr>
        </p:nvSpPr>
        <p:spPr/>
        <p:txBody>
          <a:bodyPr/>
          <a:lstStyle/>
          <a:p>
            <a:r>
              <a:rPr lang="da-DK" dirty="0"/>
              <a:t>Aske Walther Sørensen / Implementering</a:t>
            </a:r>
          </a:p>
        </p:txBody>
      </p:sp>
      <p:sp>
        <p:nvSpPr>
          <p:cNvPr id="4" name="Pladsholder til tekst 3">
            <a:extLst>
              <a:ext uri="{FF2B5EF4-FFF2-40B4-BE49-F238E27FC236}">
                <a16:creationId xmlns:a16="http://schemas.microsoft.com/office/drawing/2014/main" id="{DC07EA8A-A488-4CCD-6F3B-A4473E065963}"/>
              </a:ext>
            </a:extLst>
          </p:cNvPr>
          <p:cNvSpPr>
            <a:spLocks noGrp="1"/>
          </p:cNvSpPr>
          <p:nvPr>
            <p:ph type="body" sz="quarter" idx="18"/>
          </p:nvPr>
        </p:nvSpPr>
        <p:spPr/>
        <p:txBody>
          <a:bodyPr/>
          <a:lstStyle/>
          <a:p>
            <a:endParaRPr lang="da-DK"/>
          </a:p>
        </p:txBody>
      </p:sp>
      <p:pic>
        <p:nvPicPr>
          <p:cNvPr id="5" name="Grafik 4">
            <a:extLst>
              <a:ext uri="{FF2B5EF4-FFF2-40B4-BE49-F238E27FC236}">
                <a16:creationId xmlns:a16="http://schemas.microsoft.com/office/drawing/2014/main" id="{561AC2B2-41A9-9FEB-E018-AAF0CBE53E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543073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0DCA3E-D3B5-E91B-FAF9-1F993C571F62}"/>
              </a:ext>
            </a:extLst>
          </p:cNvPr>
          <p:cNvSpPr>
            <a:spLocks noGrp="1"/>
          </p:cNvSpPr>
          <p:nvPr>
            <p:ph type="title"/>
          </p:nvPr>
        </p:nvSpPr>
        <p:spPr/>
        <p:txBody>
          <a:bodyPr/>
          <a:lstStyle/>
          <a:p>
            <a:r>
              <a:rPr lang="da-DK" dirty="0"/>
              <a:t>Oplyst formue fra UDK</a:t>
            </a:r>
          </a:p>
        </p:txBody>
      </p:sp>
      <p:sp>
        <p:nvSpPr>
          <p:cNvPr id="3" name="Pladsholder til tekst 2">
            <a:extLst>
              <a:ext uri="{FF2B5EF4-FFF2-40B4-BE49-F238E27FC236}">
                <a16:creationId xmlns:a16="http://schemas.microsoft.com/office/drawing/2014/main" id="{8C9B12A0-D388-55BB-7DB0-BB7F178D296C}"/>
              </a:ext>
            </a:extLst>
          </p:cNvPr>
          <p:cNvSpPr>
            <a:spLocks noGrp="1"/>
          </p:cNvSpPr>
          <p:nvPr>
            <p:ph type="body" sz="quarter" idx="10"/>
          </p:nvPr>
        </p:nvSpPr>
        <p:spPr/>
        <p:txBody>
          <a:bodyPr/>
          <a:lstStyle/>
          <a:p>
            <a:r>
              <a:rPr lang="da-DK" dirty="0"/>
              <a:t>På seneste statusmøde blev der spurgt til, at KP i nogle tilfælde sender agterskrivelse </a:t>
            </a:r>
            <a:r>
              <a:rPr lang="da-DK" i="1" dirty="0"/>
              <a:t>før</a:t>
            </a:r>
            <a:r>
              <a:rPr lang="da-DK" dirty="0"/>
              <a:t> begge parter har opdateret formue.</a:t>
            </a:r>
          </a:p>
          <a:p>
            <a:r>
              <a:rPr lang="da-DK" dirty="0"/>
              <a:t>Årsagen er, at den besked, vi modtager fra UDK vedr. opdateret formue, ikke fortæller, om </a:t>
            </a:r>
            <a:r>
              <a:rPr lang="da-DK" i="1" dirty="0"/>
              <a:t>begge</a:t>
            </a:r>
            <a:r>
              <a:rPr lang="da-DK" dirty="0"/>
              <a:t> formuer er opdateret i forbindelse med den konkrete ansøgning. </a:t>
            </a:r>
          </a:p>
          <a:p>
            <a:r>
              <a:rPr lang="da-DK" dirty="0"/>
              <a:t>Dette er IKKE en ny problemstilling og har hele tiden været gældende.</a:t>
            </a:r>
          </a:p>
          <a:p>
            <a:r>
              <a:rPr lang="da-DK" dirty="0"/>
              <a:t>I det følgende ser vi på 2 scenarier, hvor borger og samlever begge er pensionister:</a:t>
            </a:r>
          </a:p>
          <a:p>
            <a:pPr marL="228600" indent="-228600">
              <a:buAutoNum type="arabicPeriod"/>
            </a:pPr>
            <a:r>
              <a:rPr lang="da-DK" dirty="0"/>
              <a:t>Borger som opdaterer sin formue hos UDK </a:t>
            </a:r>
            <a:r>
              <a:rPr lang="da-DK" i="1" dirty="0"/>
              <a:t>sidst</a:t>
            </a:r>
            <a:r>
              <a:rPr lang="da-DK" dirty="0"/>
              <a:t> har en </a:t>
            </a:r>
            <a:r>
              <a:rPr lang="da-DK" i="1" dirty="0"/>
              <a:t>uoplyst </a:t>
            </a:r>
            <a:r>
              <a:rPr lang="da-DK" dirty="0"/>
              <a:t>formue</a:t>
            </a:r>
          </a:p>
          <a:p>
            <a:pPr marL="228600" indent="-228600">
              <a:buAutoNum type="arabicPeriod"/>
            </a:pPr>
            <a:r>
              <a:rPr lang="da-DK" dirty="0"/>
              <a:t>Borger som opdaterer sin formue hos UDK </a:t>
            </a:r>
            <a:r>
              <a:rPr lang="da-DK" i="1" dirty="0"/>
              <a:t>sidst</a:t>
            </a:r>
            <a:r>
              <a:rPr lang="da-DK" dirty="0"/>
              <a:t> har en </a:t>
            </a:r>
            <a:r>
              <a:rPr lang="da-DK" i="1" dirty="0"/>
              <a:t>oplyst og ikke aktuel</a:t>
            </a:r>
            <a:r>
              <a:rPr lang="da-DK" dirty="0"/>
              <a:t> formue</a:t>
            </a:r>
          </a:p>
          <a:p>
            <a:endParaRPr lang="da-DK" dirty="0"/>
          </a:p>
          <a:p>
            <a:r>
              <a:rPr lang="da-DK" dirty="0"/>
              <a:t>Problemstillingen er rejst hos UDK.</a:t>
            </a:r>
          </a:p>
        </p:txBody>
      </p:sp>
      <p:sp>
        <p:nvSpPr>
          <p:cNvPr id="4" name="Pladsholder til tekst 3">
            <a:extLst>
              <a:ext uri="{FF2B5EF4-FFF2-40B4-BE49-F238E27FC236}">
                <a16:creationId xmlns:a16="http://schemas.microsoft.com/office/drawing/2014/main" id="{BB00EC7C-A973-EFF2-FD0B-31582DEEA093}"/>
              </a:ext>
            </a:extLst>
          </p:cNvPr>
          <p:cNvSpPr>
            <a:spLocks noGrp="1"/>
          </p:cNvSpPr>
          <p:nvPr>
            <p:ph type="body" sz="quarter" idx="11"/>
          </p:nvPr>
        </p:nvSpPr>
        <p:spPr/>
        <p:txBody>
          <a:bodyPr/>
          <a:lstStyle/>
          <a:p>
            <a:r>
              <a:rPr lang="da-DK" dirty="0"/>
              <a:t>Tips</a:t>
            </a:r>
          </a:p>
        </p:txBody>
      </p:sp>
      <p:pic>
        <p:nvPicPr>
          <p:cNvPr id="7" name="Pladsholder til billede 6" descr="Et billede, der indeholder udendørs, sky, vand, sø&#10;&#10;Automatisk genereret beskrivelse">
            <a:extLst>
              <a:ext uri="{FF2B5EF4-FFF2-40B4-BE49-F238E27FC236}">
                <a16:creationId xmlns:a16="http://schemas.microsoft.com/office/drawing/2014/main" id="{D1D23495-D412-93E5-C22D-20287B7B02DF}"/>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5038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51C71D-55AE-5C99-0B06-3E5E1CB92749}"/>
              </a:ext>
            </a:extLst>
          </p:cNvPr>
          <p:cNvSpPr>
            <a:spLocks noGrp="1"/>
          </p:cNvSpPr>
          <p:nvPr>
            <p:ph type="title"/>
          </p:nvPr>
        </p:nvSpPr>
        <p:spPr/>
        <p:txBody>
          <a:bodyPr/>
          <a:lstStyle/>
          <a:p>
            <a:r>
              <a:rPr lang="da-DK" dirty="0"/>
              <a:t>Uoplyst formue</a:t>
            </a:r>
          </a:p>
        </p:txBody>
      </p:sp>
      <p:sp>
        <p:nvSpPr>
          <p:cNvPr id="3" name="Pladsholder til tekst 2">
            <a:extLst>
              <a:ext uri="{FF2B5EF4-FFF2-40B4-BE49-F238E27FC236}">
                <a16:creationId xmlns:a16="http://schemas.microsoft.com/office/drawing/2014/main" id="{1CC3A8D5-9992-3DE1-DA68-AC6570E9571E}"/>
              </a:ext>
            </a:extLst>
          </p:cNvPr>
          <p:cNvSpPr>
            <a:spLocks noGrp="1"/>
          </p:cNvSpPr>
          <p:nvPr>
            <p:ph type="body" sz="quarter" idx="11"/>
          </p:nvPr>
        </p:nvSpPr>
        <p:spPr/>
        <p:txBody>
          <a:bodyPr/>
          <a:lstStyle/>
          <a:p>
            <a:r>
              <a:rPr lang="da-DK" dirty="0"/>
              <a:t>Tips</a:t>
            </a:r>
          </a:p>
        </p:txBody>
      </p:sp>
      <p:pic>
        <p:nvPicPr>
          <p:cNvPr id="6" name="Grafik 5" descr="Tablet med massiv udfyldning">
            <a:extLst>
              <a:ext uri="{FF2B5EF4-FFF2-40B4-BE49-F238E27FC236}">
                <a16:creationId xmlns:a16="http://schemas.microsoft.com/office/drawing/2014/main" id="{2D0BE861-0B9D-4F2E-03C2-F473C52CB4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3999" y="3054349"/>
            <a:ext cx="1365251" cy="1365251"/>
          </a:xfrm>
          <a:prstGeom prst="rect">
            <a:avLst/>
          </a:prstGeom>
        </p:spPr>
      </p:pic>
      <p:pic>
        <p:nvPicPr>
          <p:cNvPr id="10" name="Grafik 9" descr="Bruger kontur">
            <a:extLst>
              <a:ext uri="{FF2B5EF4-FFF2-40B4-BE49-F238E27FC236}">
                <a16:creationId xmlns:a16="http://schemas.microsoft.com/office/drawing/2014/main" id="{D087F2E4-319C-D45A-12B2-046C6E2874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97379" y="1446190"/>
            <a:ext cx="598308" cy="598308"/>
          </a:xfrm>
          <a:prstGeom prst="rect">
            <a:avLst/>
          </a:prstGeom>
        </p:spPr>
      </p:pic>
      <p:pic>
        <p:nvPicPr>
          <p:cNvPr id="11" name="Grafik 10" descr="Bruger kontur">
            <a:extLst>
              <a:ext uri="{FF2B5EF4-FFF2-40B4-BE49-F238E27FC236}">
                <a16:creationId xmlns:a16="http://schemas.microsoft.com/office/drawing/2014/main" id="{C19E1F91-713A-6AE6-FBA3-D98A76A220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5318" y="953253"/>
            <a:ext cx="591657" cy="591657"/>
          </a:xfrm>
          <a:prstGeom prst="rect">
            <a:avLst/>
          </a:prstGeom>
        </p:spPr>
      </p:pic>
      <p:sp>
        <p:nvSpPr>
          <p:cNvPr id="12" name="Tekstfelt 11">
            <a:extLst>
              <a:ext uri="{FF2B5EF4-FFF2-40B4-BE49-F238E27FC236}">
                <a16:creationId xmlns:a16="http://schemas.microsoft.com/office/drawing/2014/main" id="{E146ED78-C946-1E42-215F-83A40AE1D3F9}"/>
              </a:ext>
            </a:extLst>
          </p:cNvPr>
          <p:cNvSpPr txBox="1"/>
          <p:nvPr/>
        </p:nvSpPr>
        <p:spPr>
          <a:xfrm>
            <a:off x="643467" y="3482974"/>
            <a:ext cx="736600" cy="508000"/>
          </a:xfrm>
          <a:prstGeom prst="rect">
            <a:avLst/>
          </a:prstGeom>
          <a:noFill/>
          <a:ln>
            <a:noFill/>
          </a:ln>
        </p:spPr>
        <p:txBody>
          <a:bodyPr wrap="square" rtlCol="0">
            <a:noAutofit/>
          </a:bodyPr>
          <a:lstStyle/>
          <a:p>
            <a:pPr algn="l"/>
            <a:r>
              <a:rPr lang="da-DK" sz="2800" dirty="0">
                <a:latin typeface="Helvetica" pitchFamily="2" charset="0"/>
                <a:cs typeface="Arial"/>
              </a:rPr>
              <a:t>KP</a:t>
            </a:r>
            <a:endParaRPr lang="da-DK" sz="900" dirty="0">
              <a:latin typeface="Helvetica" pitchFamily="2" charset="0"/>
              <a:cs typeface="Arial"/>
            </a:endParaRPr>
          </a:p>
        </p:txBody>
      </p:sp>
      <p:sp>
        <p:nvSpPr>
          <p:cNvPr id="13" name="Tekstfelt 12">
            <a:extLst>
              <a:ext uri="{FF2B5EF4-FFF2-40B4-BE49-F238E27FC236}">
                <a16:creationId xmlns:a16="http://schemas.microsoft.com/office/drawing/2014/main" id="{A3438EC3-8511-1027-4C76-4E8B95FFC9EE}"/>
              </a:ext>
            </a:extLst>
          </p:cNvPr>
          <p:cNvSpPr txBox="1"/>
          <p:nvPr/>
        </p:nvSpPr>
        <p:spPr>
          <a:xfrm>
            <a:off x="4588932" y="1077331"/>
            <a:ext cx="948266" cy="508000"/>
          </a:xfrm>
          <a:prstGeom prst="rect">
            <a:avLst/>
          </a:prstGeom>
          <a:noFill/>
          <a:ln>
            <a:noFill/>
          </a:ln>
        </p:spPr>
        <p:txBody>
          <a:bodyPr wrap="square" rtlCol="0">
            <a:noAutofit/>
          </a:bodyPr>
          <a:lstStyle/>
          <a:p>
            <a:pPr algn="l"/>
            <a:r>
              <a:rPr lang="da-DK" sz="2800" dirty="0">
                <a:latin typeface="Helvetica" pitchFamily="2" charset="0"/>
                <a:cs typeface="Arial"/>
              </a:rPr>
              <a:t>UDK</a:t>
            </a:r>
            <a:endParaRPr lang="da-DK" sz="900" dirty="0">
              <a:latin typeface="Helvetica" pitchFamily="2" charset="0"/>
              <a:cs typeface="Arial"/>
            </a:endParaRPr>
          </a:p>
        </p:txBody>
      </p:sp>
      <p:cxnSp>
        <p:nvCxnSpPr>
          <p:cNvPr id="15" name="Lige pilforbindelse 14">
            <a:extLst>
              <a:ext uri="{FF2B5EF4-FFF2-40B4-BE49-F238E27FC236}">
                <a16:creationId xmlns:a16="http://schemas.microsoft.com/office/drawing/2014/main" id="{D5CBD6DE-4EB8-8B5E-4CF1-CBC402EE48B2}"/>
              </a:ext>
            </a:extLst>
          </p:cNvPr>
          <p:cNvCxnSpPr>
            <a:stCxn id="6" idx="3"/>
          </p:cNvCxnSpPr>
          <p:nvPr/>
        </p:nvCxnSpPr>
        <p:spPr bwMode="auto">
          <a:xfrm flipV="1">
            <a:off x="1619250" y="3736974"/>
            <a:ext cx="6517217" cy="1"/>
          </a:xfrm>
          <a:prstGeom prst="straightConnector1">
            <a:avLst/>
          </a:prstGeom>
          <a:noFill/>
          <a:ln w="57150"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cxnSp>
        <p:nvCxnSpPr>
          <p:cNvPr id="17" name="Lige pilforbindelse 16">
            <a:extLst>
              <a:ext uri="{FF2B5EF4-FFF2-40B4-BE49-F238E27FC236}">
                <a16:creationId xmlns:a16="http://schemas.microsoft.com/office/drawing/2014/main" id="{90721A66-4A01-A554-52A5-6C830D77C827}"/>
              </a:ext>
            </a:extLst>
          </p:cNvPr>
          <p:cNvCxnSpPr/>
          <p:nvPr/>
        </p:nvCxnSpPr>
        <p:spPr bwMode="auto">
          <a:xfrm>
            <a:off x="1896533" y="2263535"/>
            <a:ext cx="0" cy="1273005"/>
          </a:xfrm>
          <a:prstGeom prst="straightConnector1">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pic>
        <p:nvPicPr>
          <p:cNvPr id="19" name="Grafik 18" descr="Dokument med massiv udfyldning">
            <a:extLst>
              <a:ext uri="{FF2B5EF4-FFF2-40B4-BE49-F238E27FC236}">
                <a16:creationId xmlns:a16="http://schemas.microsoft.com/office/drawing/2014/main" id="{737BB8CC-F1B8-3B59-6FDC-CBE6A10B10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92067" y="2218822"/>
            <a:ext cx="569817" cy="569817"/>
          </a:xfrm>
          <a:prstGeom prst="rect">
            <a:avLst/>
          </a:prstGeom>
        </p:spPr>
      </p:pic>
      <p:pic>
        <p:nvPicPr>
          <p:cNvPr id="23" name="Grafik 22" descr="Konvolut med massiv udfyldning">
            <a:extLst>
              <a:ext uri="{FF2B5EF4-FFF2-40B4-BE49-F238E27FC236}">
                <a16:creationId xmlns:a16="http://schemas.microsoft.com/office/drawing/2014/main" id="{E3940B5F-2559-3B4A-FE50-72C6321D300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41391" y="2181665"/>
            <a:ext cx="647972" cy="647972"/>
          </a:xfrm>
          <a:prstGeom prst="rect">
            <a:avLst/>
          </a:prstGeom>
        </p:spPr>
      </p:pic>
      <p:sp>
        <p:nvSpPr>
          <p:cNvPr id="24" name="Tekstfelt 23">
            <a:extLst>
              <a:ext uri="{FF2B5EF4-FFF2-40B4-BE49-F238E27FC236}">
                <a16:creationId xmlns:a16="http://schemas.microsoft.com/office/drawing/2014/main" id="{ABE1AAC1-EEAC-C42F-0988-AC65F09912F4}"/>
              </a:ext>
            </a:extLst>
          </p:cNvPr>
          <p:cNvSpPr txBox="1"/>
          <p:nvPr/>
        </p:nvSpPr>
        <p:spPr>
          <a:xfrm>
            <a:off x="1993125" y="2792479"/>
            <a:ext cx="948266" cy="508000"/>
          </a:xfrm>
          <a:prstGeom prst="rect">
            <a:avLst/>
          </a:prstGeom>
          <a:noFill/>
          <a:ln>
            <a:noFill/>
          </a:ln>
        </p:spPr>
        <p:txBody>
          <a:bodyPr wrap="square" rtlCol="0">
            <a:noAutofit/>
          </a:bodyPr>
          <a:lstStyle/>
          <a:p>
            <a:pPr algn="l"/>
            <a:r>
              <a:rPr lang="da-DK" sz="1200" dirty="0">
                <a:latin typeface="Helvetica" pitchFamily="2" charset="0"/>
                <a:cs typeface="Arial"/>
              </a:rPr>
              <a:t>Ansøgning</a:t>
            </a:r>
            <a:endParaRPr lang="da-DK" sz="300" dirty="0">
              <a:latin typeface="Helvetica" pitchFamily="2" charset="0"/>
              <a:cs typeface="Arial"/>
            </a:endParaRPr>
          </a:p>
        </p:txBody>
      </p:sp>
      <p:cxnSp>
        <p:nvCxnSpPr>
          <p:cNvPr id="25" name="Lige pilforbindelse 24">
            <a:extLst>
              <a:ext uri="{FF2B5EF4-FFF2-40B4-BE49-F238E27FC236}">
                <a16:creationId xmlns:a16="http://schemas.microsoft.com/office/drawing/2014/main" id="{2863665C-D943-69F6-7BA5-463BDC8CBF68}"/>
              </a:ext>
            </a:extLst>
          </p:cNvPr>
          <p:cNvCxnSpPr>
            <a:cxnSpLocks/>
          </p:cNvCxnSpPr>
          <p:nvPr/>
        </p:nvCxnSpPr>
        <p:spPr bwMode="auto">
          <a:xfrm flipV="1">
            <a:off x="2906467" y="2218822"/>
            <a:ext cx="0" cy="1201711"/>
          </a:xfrm>
          <a:prstGeom prst="straightConnector1">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sp>
        <p:nvSpPr>
          <p:cNvPr id="28" name="Tekstfelt 27">
            <a:extLst>
              <a:ext uri="{FF2B5EF4-FFF2-40B4-BE49-F238E27FC236}">
                <a16:creationId xmlns:a16="http://schemas.microsoft.com/office/drawing/2014/main" id="{078F010A-E3D3-2DBA-C1B4-DA0A9716E5BF}"/>
              </a:ext>
            </a:extLst>
          </p:cNvPr>
          <p:cNvSpPr txBox="1"/>
          <p:nvPr/>
        </p:nvSpPr>
        <p:spPr>
          <a:xfrm>
            <a:off x="2906467" y="2800349"/>
            <a:ext cx="1046405" cy="508000"/>
          </a:xfrm>
          <a:prstGeom prst="rect">
            <a:avLst/>
          </a:prstGeom>
          <a:noFill/>
          <a:ln>
            <a:noFill/>
          </a:ln>
        </p:spPr>
        <p:txBody>
          <a:bodyPr wrap="square" rtlCol="0">
            <a:noAutofit/>
          </a:bodyPr>
          <a:lstStyle/>
          <a:p>
            <a:pPr algn="l"/>
            <a:r>
              <a:rPr lang="da-DK" sz="1200" dirty="0" err="1">
                <a:latin typeface="Helvetica" pitchFamily="2" charset="0"/>
                <a:cs typeface="Arial"/>
              </a:rPr>
              <a:t>Manglerbrev</a:t>
            </a:r>
            <a:endParaRPr lang="da-DK" sz="300" dirty="0">
              <a:latin typeface="Helvetica" pitchFamily="2" charset="0"/>
              <a:cs typeface="Arial"/>
            </a:endParaRPr>
          </a:p>
        </p:txBody>
      </p:sp>
      <p:cxnSp>
        <p:nvCxnSpPr>
          <p:cNvPr id="29" name="Lige pilforbindelse 28">
            <a:extLst>
              <a:ext uri="{FF2B5EF4-FFF2-40B4-BE49-F238E27FC236}">
                <a16:creationId xmlns:a16="http://schemas.microsoft.com/office/drawing/2014/main" id="{3449810D-41A5-8313-C66D-54EC8CC16A8B}"/>
              </a:ext>
            </a:extLst>
          </p:cNvPr>
          <p:cNvCxnSpPr>
            <a:cxnSpLocks/>
          </p:cNvCxnSpPr>
          <p:nvPr/>
        </p:nvCxnSpPr>
        <p:spPr bwMode="auto">
          <a:xfrm>
            <a:off x="2322263" y="1330189"/>
            <a:ext cx="2139670" cy="0"/>
          </a:xfrm>
          <a:prstGeom prst="straightConnector1">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pic>
        <p:nvPicPr>
          <p:cNvPr id="36" name="Grafik 35" descr="Kasserede kumme med massiv udfyldning">
            <a:extLst>
              <a:ext uri="{FF2B5EF4-FFF2-40B4-BE49-F238E27FC236}">
                <a16:creationId xmlns:a16="http://schemas.microsoft.com/office/drawing/2014/main" id="{3DF8DDFF-EFFA-CFD6-3B3B-849FF42D461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05201" y="876797"/>
            <a:ext cx="436190" cy="436190"/>
          </a:xfrm>
          <a:prstGeom prst="rect">
            <a:avLst/>
          </a:prstGeom>
        </p:spPr>
      </p:pic>
      <p:sp>
        <p:nvSpPr>
          <p:cNvPr id="37" name="Tekstfelt 36">
            <a:extLst>
              <a:ext uri="{FF2B5EF4-FFF2-40B4-BE49-F238E27FC236}">
                <a16:creationId xmlns:a16="http://schemas.microsoft.com/office/drawing/2014/main" id="{FE9F3FCB-F34C-CFBD-71CF-A196183A2C9B}"/>
              </a:ext>
            </a:extLst>
          </p:cNvPr>
          <p:cNvSpPr txBox="1"/>
          <p:nvPr/>
        </p:nvSpPr>
        <p:spPr>
          <a:xfrm>
            <a:off x="2874499" y="1023640"/>
            <a:ext cx="1238962" cy="306549"/>
          </a:xfrm>
          <a:prstGeom prst="rect">
            <a:avLst/>
          </a:prstGeom>
          <a:noFill/>
          <a:ln>
            <a:noFill/>
          </a:ln>
        </p:spPr>
        <p:txBody>
          <a:bodyPr wrap="square" rtlCol="0">
            <a:noAutofit/>
          </a:bodyPr>
          <a:lstStyle/>
          <a:p>
            <a:pPr algn="l"/>
            <a:r>
              <a:rPr lang="da-DK" sz="1200" dirty="0">
                <a:latin typeface="Helvetica" pitchFamily="2" charset="0"/>
                <a:cs typeface="Arial"/>
              </a:rPr>
              <a:t>Oplyser formue</a:t>
            </a:r>
            <a:endParaRPr lang="da-DK" sz="300" dirty="0">
              <a:latin typeface="Helvetica" pitchFamily="2" charset="0"/>
              <a:cs typeface="Arial"/>
            </a:endParaRPr>
          </a:p>
        </p:txBody>
      </p:sp>
      <p:cxnSp>
        <p:nvCxnSpPr>
          <p:cNvPr id="38" name="Lige pilforbindelse 37">
            <a:extLst>
              <a:ext uri="{FF2B5EF4-FFF2-40B4-BE49-F238E27FC236}">
                <a16:creationId xmlns:a16="http://schemas.microsoft.com/office/drawing/2014/main" id="{54F0EAC9-FAC1-E3FC-46BA-C5DD5B68E48C}"/>
              </a:ext>
            </a:extLst>
          </p:cNvPr>
          <p:cNvCxnSpPr>
            <a:cxnSpLocks/>
          </p:cNvCxnSpPr>
          <p:nvPr/>
        </p:nvCxnSpPr>
        <p:spPr bwMode="auto">
          <a:xfrm>
            <a:off x="4792133" y="1585331"/>
            <a:ext cx="0" cy="1872381"/>
          </a:xfrm>
          <a:prstGeom prst="straightConnector1">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sp>
        <p:nvSpPr>
          <p:cNvPr id="44" name="Pil: højre 43">
            <a:extLst>
              <a:ext uri="{FF2B5EF4-FFF2-40B4-BE49-F238E27FC236}">
                <a16:creationId xmlns:a16="http://schemas.microsoft.com/office/drawing/2014/main" id="{28C15EE6-79B8-1A39-23D9-BE35DE75CC2A}"/>
              </a:ext>
            </a:extLst>
          </p:cNvPr>
          <p:cNvSpPr/>
          <p:nvPr/>
        </p:nvSpPr>
        <p:spPr>
          <a:xfrm>
            <a:off x="93134" y="876797"/>
            <a:ext cx="1534404" cy="647973"/>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Oplyst eller uoplyst formue</a:t>
            </a:r>
          </a:p>
        </p:txBody>
      </p:sp>
      <p:sp>
        <p:nvSpPr>
          <p:cNvPr id="45" name="Pil: højre 44">
            <a:extLst>
              <a:ext uri="{FF2B5EF4-FFF2-40B4-BE49-F238E27FC236}">
                <a16:creationId xmlns:a16="http://schemas.microsoft.com/office/drawing/2014/main" id="{E87B9813-149C-349F-1901-7D7916CD12E9}"/>
              </a:ext>
            </a:extLst>
          </p:cNvPr>
          <p:cNvSpPr/>
          <p:nvPr/>
        </p:nvSpPr>
        <p:spPr>
          <a:xfrm>
            <a:off x="93134" y="1535129"/>
            <a:ext cx="1534404" cy="647973"/>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Uoplyst formue</a:t>
            </a:r>
          </a:p>
        </p:txBody>
      </p:sp>
      <p:sp>
        <p:nvSpPr>
          <p:cNvPr id="46" name="Tekstfelt 45">
            <a:extLst>
              <a:ext uri="{FF2B5EF4-FFF2-40B4-BE49-F238E27FC236}">
                <a16:creationId xmlns:a16="http://schemas.microsoft.com/office/drawing/2014/main" id="{16EEEA90-3DB2-DF12-DE88-2D4999830398}"/>
              </a:ext>
            </a:extLst>
          </p:cNvPr>
          <p:cNvSpPr txBox="1"/>
          <p:nvPr/>
        </p:nvSpPr>
        <p:spPr>
          <a:xfrm>
            <a:off x="4172652" y="3859051"/>
            <a:ext cx="1238962" cy="1152533"/>
          </a:xfrm>
          <a:prstGeom prst="rect">
            <a:avLst/>
          </a:prstGeom>
          <a:noFill/>
          <a:ln>
            <a:noFill/>
          </a:ln>
        </p:spPr>
        <p:txBody>
          <a:bodyPr wrap="square" rtlCol="0">
            <a:noAutofit/>
          </a:bodyPr>
          <a:lstStyle/>
          <a:p>
            <a:pPr algn="l"/>
            <a:r>
              <a:rPr lang="da-DK" sz="1200" dirty="0">
                <a:latin typeface="Helvetica" pitchFamily="2" charset="0"/>
                <a:cs typeface="Arial"/>
              </a:rPr>
              <a:t>UDK fortæller KP at formuen er opdateret men IKKE oplyst!</a:t>
            </a:r>
            <a:endParaRPr lang="da-DK" sz="300" dirty="0">
              <a:latin typeface="Helvetica" pitchFamily="2" charset="0"/>
              <a:cs typeface="Arial"/>
            </a:endParaRPr>
          </a:p>
        </p:txBody>
      </p:sp>
      <p:cxnSp>
        <p:nvCxnSpPr>
          <p:cNvPr id="48" name="Forbindelse: vinklet 47">
            <a:extLst>
              <a:ext uri="{FF2B5EF4-FFF2-40B4-BE49-F238E27FC236}">
                <a16:creationId xmlns:a16="http://schemas.microsoft.com/office/drawing/2014/main" id="{03C9A548-DB67-22B0-BD9C-7FD8246F9255}"/>
              </a:ext>
            </a:extLst>
          </p:cNvPr>
          <p:cNvCxnSpPr>
            <a:cxnSpLocks/>
          </p:cNvCxnSpPr>
          <p:nvPr/>
        </p:nvCxnSpPr>
        <p:spPr bwMode="auto">
          <a:xfrm rot="10800000">
            <a:off x="2322264" y="1972734"/>
            <a:ext cx="2956799" cy="1585439"/>
          </a:xfrm>
          <a:prstGeom prst="bentConnector3">
            <a:avLst>
              <a:gd name="adj1" fmla="val -110"/>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pic>
        <p:nvPicPr>
          <p:cNvPr id="50" name="Grafik 49" descr="Konvolut med massiv udfyldning">
            <a:extLst>
              <a:ext uri="{FF2B5EF4-FFF2-40B4-BE49-F238E27FC236}">
                <a16:creationId xmlns:a16="http://schemas.microsoft.com/office/drawing/2014/main" id="{2433C75C-583A-F062-CC13-0A48B77C13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48906" y="2277390"/>
            <a:ext cx="647972" cy="647972"/>
          </a:xfrm>
          <a:prstGeom prst="rect">
            <a:avLst/>
          </a:prstGeom>
        </p:spPr>
      </p:pic>
      <p:sp>
        <p:nvSpPr>
          <p:cNvPr id="51" name="Tekstfelt 50">
            <a:extLst>
              <a:ext uri="{FF2B5EF4-FFF2-40B4-BE49-F238E27FC236}">
                <a16:creationId xmlns:a16="http://schemas.microsoft.com/office/drawing/2014/main" id="{384EFB7E-31CE-4703-771A-295DEF16D5C4}"/>
              </a:ext>
            </a:extLst>
          </p:cNvPr>
          <p:cNvSpPr txBox="1"/>
          <p:nvPr/>
        </p:nvSpPr>
        <p:spPr>
          <a:xfrm>
            <a:off x="5313982" y="2896074"/>
            <a:ext cx="1167847" cy="508000"/>
          </a:xfrm>
          <a:prstGeom prst="rect">
            <a:avLst/>
          </a:prstGeom>
          <a:noFill/>
          <a:ln>
            <a:noFill/>
          </a:ln>
        </p:spPr>
        <p:txBody>
          <a:bodyPr wrap="square" rtlCol="0">
            <a:noAutofit/>
          </a:bodyPr>
          <a:lstStyle/>
          <a:p>
            <a:pPr algn="l"/>
            <a:r>
              <a:rPr lang="da-DK" sz="1200" dirty="0">
                <a:latin typeface="Helvetica" pitchFamily="2" charset="0"/>
                <a:cs typeface="Arial"/>
              </a:rPr>
              <a:t>Agterskrivelse</a:t>
            </a:r>
            <a:endParaRPr lang="da-DK" sz="300" dirty="0">
              <a:latin typeface="Helvetica" pitchFamily="2" charset="0"/>
              <a:cs typeface="Arial"/>
            </a:endParaRPr>
          </a:p>
        </p:txBody>
      </p:sp>
      <p:cxnSp>
        <p:nvCxnSpPr>
          <p:cNvPr id="55" name="Lige pilforbindelse 54">
            <a:extLst>
              <a:ext uri="{FF2B5EF4-FFF2-40B4-BE49-F238E27FC236}">
                <a16:creationId xmlns:a16="http://schemas.microsoft.com/office/drawing/2014/main" id="{72A0FFCF-F1BE-731C-AA4D-3DBF331798E6}"/>
              </a:ext>
            </a:extLst>
          </p:cNvPr>
          <p:cNvCxnSpPr>
            <a:cxnSpLocks/>
            <a:stCxn id="10" idx="3"/>
          </p:cNvCxnSpPr>
          <p:nvPr/>
        </p:nvCxnSpPr>
        <p:spPr bwMode="auto">
          <a:xfrm flipV="1">
            <a:off x="2195687" y="1446190"/>
            <a:ext cx="2266246" cy="299154"/>
          </a:xfrm>
          <a:prstGeom prst="straightConnector1">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cxnSp>
        <p:nvCxnSpPr>
          <p:cNvPr id="57" name="Forbindelse: vinklet 56">
            <a:extLst>
              <a:ext uri="{FF2B5EF4-FFF2-40B4-BE49-F238E27FC236}">
                <a16:creationId xmlns:a16="http://schemas.microsoft.com/office/drawing/2014/main" id="{4480748D-FE79-B79B-777D-BA7CEAE0970C}"/>
              </a:ext>
            </a:extLst>
          </p:cNvPr>
          <p:cNvCxnSpPr/>
          <p:nvPr/>
        </p:nvCxnSpPr>
        <p:spPr bwMode="auto">
          <a:xfrm rot="16200000" flipH="1">
            <a:off x="4953522" y="2029865"/>
            <a:ext cx="2111982" cy="944631"/>
          </a:xfrm>
          <a:prstGeom prst="bentConnector3">
            <a:avLst>
              <a:gd name="adj1" fmla="val 290"/>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sp>
        <p:nvSpPr>
          <p:cNvPr id="59" name="Tekstfelt 58">
            <a:extLst>
              <a:ext uri="{FF2B5EF4-FFF2-40B4-BE49-F238E27FC236}">
                <a16:creationId xmlns:a16="http://schemas.microsoft.com/office/drawing/2014/main" id="{A0D11C01-0CE8-C9FA-F092-6429879F49F1}"/>
              </a:ext>
            </a:extLst>
          </p:cNvPr>
          <p:cNvSpPr txBox="1"/>
          <p:nvPr/>
        </p:nvSpPr>
        <p:spPr>
          <a:xfrm>
            <a:off x="6009513" y="3813106"/>
            <a:ext cx="1238962" cy="1152533"/>
          </a:xfrm>
          <a:prstGeom prst="rect">
            <a:avLst/>
          </a:prstGeom>
          <a:noFill/>
          <a:ln>
            <a:noFill/>
          </a:ln>
        </p:spPr>
        <p:txBody>
          <a:bodyPr wrap="square" rtlCol="0">
            <a:noAutofit/>
          </a:bodyPr>
          <a:lstStyle/>
          <a:p>
            <a:pPr algn="l"/>
            <a:r>
              <a:rPr lang="da-DK" sz="1200" dirty="0">
                <a:latin typeface="Helvetica" pitchFamily="2" charset="0"/>
                <a:cs typeface="Arial"/>
              </a:rPr>
              <a:t>UDK fortæller KP at formuen er opdateret og oplyst!</a:t>
            </a:r>
            <a:endParaRPr lang="da-DK" sz="300" dirty="0">
              <a:latin typeface="Helvetica" pitchFamily="2" charset="0"/>
              <a:cs typeface="Arial"/>
            </a:endParaRPr>
          </a:p>
        </p:txBody>
      </p:sp>
      <p:cxnSp>
        <p:nvCxnSpPr>
          <p:cNvPr id="60" name="Forbindelse: vinklet 59">
            <a:extLst>
              <a:ext uri="{FF2B5EF4-FFF2-40B4-BE49-F238E27FC236}">
                <a16:creationId xmlns:a16="http://schemas.microsoft.com/office/drawing/2014/main" id="{C849D418-528C-3554-EAC5-A86A75443D9B}"/>
              </a:ext>
            </a:extLst>
          </p:cNvPr>
          <p:cNvCxnSpPr>
            <a:cxnSpLocks/>
          </p:cNvCxnSpPr>
          <p:nvPr/>
        </p:nvCxnSpPr>
        <p:spPr bwMode="auto">
          <a:xfrm rot="10800000">
            <a:off x="2322264" y="1882686"/>
            <a:ext cx="4666657" cy="1646122"/>
          </a:xfrm>
          <a:prstGeom prst="bentConnector3">
            <a:avLst>
              <a:gd name="adj1" fmla="val -74"/>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pic>
        <p:nvPicPr>
          <p:cNvPr id="61" name="Grafik 60" descr="Konvolut med massiv udfyldning">
            <a:extLst>
              <a:ext uri="{FF2B5EF4-FFF2-40B4-BE49-F238E27FC236}">
                <a16:creationId xmlns:a16="http://schemas.microsoft.com/office/drawing/2014/main" id="{296DF460-F9D4-08DE-67C0-06121402951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58764" y="2248026"/>
            <a:ext cx="647972" cy="647972"/>
          </a:xfrm>
          <a:prstGeom prst="rect">
            <a:avLst/>
          </a:prstGeom>
        </p:spPr>
      </p:pic>
      <p:sp>
        <p:nvSpPr>
          <p:cNvPr id="62" name="Tekstfelt 61">
            <a:extLst>
              <a:ext uri="{FF2B5EF4-FFF2-40B4-BE49-F238E27FC236}">
                <a16:creationId xmlns:a16="http://schemas.microsoft.com/office/drawing/2014/main" id="{443EAE69-0F3A-20B6-A41C-7FD8E0FCD6F8}"/>
              </a:ext>
            </a:extLst>
          </p:cNvPr>
          <p:cNvSpPr txBox="1"/>
          <p:nvPr/>
        </p:nvSpPr>
        <p:spPr>
          <a:xfrm>
            <a:off x="7023840" y="2866710"/>
            <a:ext cx="1167847" cy="508000"/>
          </a:xfrm>
          <a:prstGeom prst="rect">
            <a:avLst/>
          </a:prstGeom>
          <a:noFill/>
          <a:ln>
            <a:noFill/>
          </a:ln>
        </p:spPr>
        <p:txBody>
          <a:bodyPr wrap="square" rtlCol="0">
            <a:noAutofit/>
          </a:bodyPr>
          <a:lstStyle/>
          <a:p>
            <a:pPr algn="l"/>
            <a:r>
              <a:rPr lang="da-DK" sz="1200" dirty="0">
                <a:latin typeface="Helvetica" pitchFamily="2" charset="0"/>
                <a:cs typeface="Arial"/>
              </a:rPr>
              <a:t>Bevilling eller agterskrivelse</a:t>
            </a:r>
            <a:endParaRPr lang="da-DK" sz="300" dirty="0">
              <a:latin typeface="Helvetica" pitchFamily="2" charset="0"/>
              <a:cs typeface="Arial"/>
            </a:endParaRPr>
          </a:p>
        </p:txBody>
      </p:sp>
    </p:spTree>
    <p:extLst>
      <p:ext uri="{BB962C8B-B14F-4D97-AF65-F5344CB8AC3E}">
        <p14:creationId xmlns:p14="http://schemas.microsoft.com/office/powerpoint/2010/main" val="169119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37" grpId="0"/>
      <p:bldP spid="46" grpId="0"/>
      <p:bldP spid="51" grpId="0"/>
      <p:bldP spid="59" grpId="0"/>
      <p:bldP spid="6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51C71D-55AE-5C99-0B06-3E5E1CB92749}"/>
              </a:ext>
            </a:extLst>
          </p:cNvPr>
          <p:cNvSpPr>
            <a:spLocks noGrp="1"/>
          </p:cNvSpPr>
          <p:nvPr>
            <p:ph type="title"/>
          </p:nvPr>
        </p:nvSpPr>
        <p:spPr/>
        <p:txBody>
          <a:bodyPr/>
          <a:lstStyle/>
          <a:p>
            <a:r>
              <a:rPr lang="da-DK" dirty="0"/>
              <a:t>Oplyst formue – Automatisk sagsbehandling</a:t>
            </a:r>
          </a:p>
        </p:txBody>
      </p:sp>
      <p:sp>
        <p:nvSpPr>
          <p:cNvPr id="3" name="Pladsholder til tekst 2">
            <a:extLst>
              <a:ext uri="{FF2B5EF4-FFF2-40B4-BE49-F238E27FC236}">
                <a16:creationId xmlns:a16="http://schemas.microsoft.com/office/drawing/2014/main" id="{1CC3A8D5-9992-3DE1-DA68-AC6570E9571E}"/>
              </a:ext>
            </a:extLst>
          </p:cNvPr>
          <p:cNvSpPr>
            <a:spLocks noGrp="1"/>
          </p:cNvSpPr>
          <p:nvPr>
            <p:ph type="body" sz="quarter" idx="11"/>
          </p:nvPr>
        </p:nvSpPr>
        <p:spPr/>
        <p:txBody>
          <a:bodyPr/>
          <a:lstStyle/>
          <a:p>
            <a:r>
              <a:rPr lang="da-DK" dirty="0"/>
              <a:t>Tips</a:t>
            </a:r>
          </a:p>
        </p:txBody>
      </p:sp>
      <p:pic>
        <p:nvPicPr>
          <p:cNvPr id="6" name="Grafik 5" descr="Tablet med massiv udfyldning">
            <a:extLst>
              <a:ext uri="{FF2B5EF4-FFF2-40B4-BE49-F238E27FC236}">
                <a16:creationId xmlns:a16="http://schemas.microsoft.com/office/drawing/2014/main" id="{2D0BE861-0B9D-4F2E-03C2-F473C52CB4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3999" y="3054349"/>
            <a:ext cx="1365251" cy="1365251"/>
          </a:xfrm>
          <a:prstGeom prst="rect">
            <a:avLst/>
          </a:prstGeom>
        </p:spPr>
      </p:pic>
      <p:pic>
        <p:nvPicPr>
          <p:cNvPr id="10" name="Grafik 9" descr="Bruger kontur">
            <a:extLst>
              <a:ext uri="{FF2B5EF4-FFF2-40B4-BE49-F238E27FC236}">
                <a16:creationId xmlns:a16="http://schemas.microsoft.com/office/drawing/2014/main" id="{D087F2E4-319C-D45A-12B2-046C6E2874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97379" y="1446190"/>
            <a:ext cx="598308" cy="598308"/>
          </a:xfrm>
          <a:prstGeom prst="rect">
            <a:avLst/>
          </a:prstGeom>
        </p:spPr>
      </p:pic>
      <p:pic>
        <p:nvPicPr>
          <p:cNvPr id="11" name="Grafik 10" descr="Bruger kontur">
            <a:extLst>
              <a:ext uri="{FF2B5EF4-FFF2-40B4-BE49-F238E27FC236}">
                <a16:creationId xmlns:a16="http://schemas.microsoft.com/office/drawing/2014/main" id="{C19E1F91-713A-6AE6-FBA3-D98A76A220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5318" y="953253"/>
            <a:ext cx="591657" cy="591657"/>
          </a:xfrm>
          <a:prstGeom prst="rect">
            <a:avLst/>
          </a:prstGeom>
        </p:spPr>
      </p:pic>
      <p:sp>
        <p:nvSpPr>
          <p:cNvPr id="12" name="Tekstfelt 11">
            <a:extLst>
              <a:ext uri="{FF2B5EF4-FFF2-40B4-BE49-F238E27FC236}">
                <a16:creationId xmlns:a16="http://schemas.microsoft.com/office/drawing/2014/main" id="{E146ED78-C946-1E42-215F-83A40AE1D3F9}"/>
              </a:ext>
            </a:extLst>
          </p:cNvPr>
          <p:cNvSpPr txBox="1"/>
          <p:nvPr/>
        </p:nvSpPr>
        <p:spPr>
          <a:xfrm>
            <a:off x="643467" y="3482974"/>
            <a:ext cx="736600" cy="508000"/>
          </a:xfrm>
          <a:prstGeom prst="rect">
            <a:avLst/>
          </a:prstGeom>
          <a:noFill/>
          <a:ln>
            <a:noFill/>
          </a:ln>
        </p:spPr>
        <p:txBody>
          <a:bodyPr wrap="square" rtlCol="0">
            <a:noAutofit/>
          </a:bodyPr>
          <a:lstStyle/>
          <a:p>
            <a:pPr algn="l"/>
            <a:r>
              <a:rPr lang="da-DK" sz="2800" dirty="0">
                <a:latin typeface="Helvetica" pitchFamily="2" charset="0"/>
                <a:cs typeface="Arial"/>
              </a:rPr>
              <a:t>KP</a:t>
            </a:r>
            <a:endParaRPr lang="da-DK" sz="900" dirty="0">
              <a:latin typeface="Helvetica" pitchFamily="2" charset="0"/>
              <a:cs typeface="Arial"/>
            </a:endParaRPr>
          </a:p>
        </p:txBody>
      </p:sp>
      <p:sp>
        <p:nvSpPr>
          <p:cNvPr id="13" name="Tekstfelt 12">
            <a:extLst>
              <a:ext uri="{FF2B5EF4-FFF2-40B4-BE49-F238E27FC236}">
                <a16:creationId xmlns:a16="http://schemas.microsoft.com/office/drawing/2014/main" id="{A3438EC3-8511-1027-4C76-4E8B95FFC9EE}"/>
              </a:ext>
            </a:extLst>
          </p:cNvPr>
          <p:cNvSpPr txBox="1"/>
          <p:nvPr/>
        </p:nvSpPr>
        <p:spPr>
          <a:xfrm>
            <a:off x="4588932" y="1077331"/>
            <a:ext cx="948266" cy="508000"/>
          </a:xfrm>
          <a:prstGeom prst="rect">
            <a:avLst/>
          </a:prstGeom>
          <a:noFill/>
          <a:ln>
            <a:noFill/>
          </a:ln>
        </p:spPr>
        <p:txBody>
          <a:bodyPr wrap="square" rtlCol="0">
            <a:noAutofit/>
          </a:bodyPr>
          <a:lstStyle/>
          <a:p>
            <a:pPr algn="l"/>
            <a:r>
              <a:rPr lang="da-DK" sz="2800" dirty="0">
                <a:latin typeface="Helvetica" pitchFamily="2" charset="0"/>
                <a:cs typeface="Arial"/>
              </a:rPr>
              <a:t>UDK</a:t>
            </a:r>
            <a:endParaRPr lang="da-DK" sz="900" dirty="0">
              <a:latin typeface="Helvetica" pitchFamily="2" charset="0"/>
              <a:cs typeface="Arial"/>
            </a:endParaRPr>
          </a:p>
        </p:txBody>
      </p:sp>
      <p:cxnSp>
        <p:nvCxnSpPr>
          <p:cNvPr id="15" name="Lige pilforbindelse 14">
            <a:extLst>
              <a:ext uri="{FF2B5EF4-FFF2-40B4-BE49-F238E27FC236}">
                <a16:creationId xmlns:a16="http://schemas.microsoft.com/office/drawing/2014/main" id="{D5CBD6DE-4EB8-8B5E-4CF1-CBC402EE48B2}"/>
              </a:ext>
            </a:extLst>
          </p:cNvPr>
          <p:cNvCxnSpPr>
            <a:stCxn id="6" idx="3"/>
          </p:cNvCxnSpPr>
          <p:nvPr/>
        </p:nvCxnSpPr>
        <p:spPr bwMode="auto">
          <a:xfrm flipV="1">
            <a:off x="1619250" y="3736974"/>
            <a:ext cx="6517217" cy="1"/>
          </a:xfrm>
          <a:prstGeom prst="straightConnector1">
            <a:avLst/>
          </a:prstGeom>
          <a:noFill/>
          <a:ln w="57150"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cxnSp>
        <p:nvCxnSpPr>
          <p:cNvPr id="17" name="Lige pilforbindelse 16">
            <a:extLst>
              <a:ext uri="{FF2B5EF4-FFF2-40B4-BE49-F238E27FC236}">
                <a16:creationId xmlns:a16="http://schemas.microsoft.com/office/drawing/2014/main" id="{90721A66-4A01-A554-52A5-6C830D77C827}"/>
              </a:ext>
            </a:extLst>
          </p:cNvPr>
          <p:cNvCxnSpPr/>
          <p:nvPr/>
        </p:nvCxnSpPr>
        <p:spPr bwMode="auto">
          <a:xfrm>
            <a:off x="1896533" y="2263535"/>
            <a:ext cx="0" cy="1273005"/>
          </a:xfrm>
          <a:prstGeom prst="straightConnector1">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pic>
        <p:nvPicPr>
          <p:cNvPr id="19" name="Grafik 18" descr="Dokument med massiv udfyldning">
            <a:extLst>
              <a:ext uri="{FF2B5EF4-FFF2-40B4-BE49-F238E27FC236}">
                <a16:creationId xmlns:a16="http://schemas.microsoft.com/office/drawing/2014/main" id="{737BB8CC-F1B8-3B59-6FDC-CBE6A10B10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92067" y="2218822"/>
            <a:ext cx="569817" cy="569817"/>
          </a:xfrm>
          <a:prstGeom prst="rect">
            <a:avLst/>
          </a:prstGeom>
        </p:spPr>
      </p:pic>
      <p:pic>
        <p:nvPicPr>
          <p:cNvPr id="23" name="Grafik 22" descr="Konvolut med massiv udfyldning">
            <a:extLst>
              <a:ext uri="{FF2B5EF4-FFF2-40B4-BE49-F238E27FC236}">
                <a16:creationId xmlns:a16="http://schemas.microsoft.com/office/drawing/2014/main" id="{E3940B5F-2559-3B4A-FE50-72C6321D300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41391" y="2181665"/>
            <a:ext cx="647972" cy="647972"/>
          </a:xfrm>
          <a:prstGeom prst="rect">
            <a:avLst/>
          </a:prstGeom>
        </p:spPr>
      </p:pic>
      <p:sp>
        <p:nvSpPr>
          <p:cNvPr id="24" name="Tekstfelt 23">
            <a:extLst>
              <a:ext uri="{FF2B5EF4-FFF2-40B4-BE49-F238E27FC236}">
                <a16:creationId xmlns:a16="http://schemas.microsoft.com/office/drawing/2014/main" id="{ABE1AAC1-EEAC-C42F-0988-AC65F09912F4}"/>
              </a:ext>
            </a:extLst>
          </p:cNvPr>
          <p:cNvSpPr txBox="1"/>
          <p:nvPr/>
        </p:nvSpPr>
        <p:spPr>
          <a:xfrm>
            <a:off x="1993125" y="2792479"/>
            <a:ext cx="948266" cy="508000"/>
          </a:xfrm>
          <a:prstGeom prst="rect">
            <a:avLst/>
          </a:prstGeom>
          <a:noFill/>
          <a:ln>
            <a:noFill/>
          </a:ln>
        </p:spPr>
        <p:txBody>
          <a:bodyPr wrap="square" rtlCol="0">
            <a:noAutofit/>
          </a:bodyPr>
          <a:lstStyle/>
          <a:p>
            <a:pPr algn="l"/>
            <a:r>
              <a:rPr lang="da-DK" sz="1200" dirty="0">
                <a:latin typeface="Helvetica" pitchFamily="2" charset="0"/>
                <a:cs typeface="Arial"/>
              </a:rPr>
              <a:t>Ansøgning</a:t>
            </a:r>
            <a:endParaRPr lang="da-DK" sz="300" dirty="0">
              <a:latin typeface="Helvetica" pitchFamily="2" charset="0"/>
              <a:cs typeface="Arial"/>
            </a:endParaRPr>
          </a:p>
        </p:txBody>
      </p:sp>
      <p:cxnSp>
        <p:nvCxnSpPr>
          <p:cNvPr id="25" name="Lige pilforbindelse 24">
            <a:extLst>
              <a:ext uri="{FF2B5EF4-FFF2-40B4-BE49-F238E27FC236}">
                <a16:creationId xmlns:a16="http://schemas.microsoft.com/office/drawing/2014/main" id="{2863665C-D943-69F6-7BA5-463BDC8CBF68}"/>
              </a:ext>
            </a:extLst>
          </p:cNvPr>
          <p:cNvCxnSpPr>
            <a:cxnSpLocks/>
          </p:cNvCxnSpPr>
          <p:nvPr/>
        </p:nvCxnSpPr>
        <p:spPr bwMode="auto">
          <a:xfrm flipV="1">
            <a:off x="2906467" y="2218822"/>
            <a:ext cx="0" cy="1201711"/>
          </a:xfrm>
          <a:prstGeom prst="straightConnector1">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sp>
        <p:nvSpPr>
          <p:cNvPr id="28" name="Tekstfelt 27">
            <a:extLst>
              <a:ext uri="{FF2B5EF4-FFF2-40B4-BE49-F238E27FC236}">
                <a16:creationId xmlns:a16="http://schemas.microsoft.com/office/drawing/2014/main" id="{078F010A-E3D3-2DBA-C1B4-DA0A9716E5BF}"/>
              </a:ext>
            </a:extLst>
          </p:cNvPr>
          <p:cNvSpPr txBox="1"/>
          <p:nvPr/>
        </p:nvSpPr>
        <p:spPr>
          <a:xfrm>
            <a:off x="2906467" y="2800349"/>
            <a:ext cx="1046405" cy="508000"/>
          </a:xfrm>
          <a:prstGeom prst="rect">
            <a:avLst/>
          </a:prstGeom>
          <a:noFill/>
          <a:ln>
            <a:noFill/>
          </a:ln>
        </p:spPr>
        <p:txBody>
          <a:bodyPr wrap="square" rtlCol="0">
            <a:noAutofit/>
          </a:bodyPr>
          <a:lstStyle/>
          <a:p>
            <a:pPr algn="l"/>
            <a:r>
              <a:rPr lang="da-DK" sz="1200" dirty="0" err="1">
                <a:latin typeface="Helvetica" pitchFamily="2" charset="0"/>
                <a:cs typeface="Arial"/>
              </a:rPr>
              <a:t>Manglerbrev</a:t>
            </a:r>
            <a:endParaRPr lang="da-DK" sz="300" dirty="0">
              <a:latin typeface="Helvetica" pitchFamily="2" charset="0"/>
              <a:cs typeface="Arial"/>
            </a:endParaRPr>
          </a:p>
        </p:txBody>
      </p:sp>
      <p:cxnSp>
        <p:nvCxnSpPr>
          <p:cNvPr id="29" name="Lige pilforbindelse 28">
            <a:extLst>
              <a:ext uri="{FF2B5EF4-FFF2-40B4-BE49-F238E27FC236}">
                <a16:creationId xmlns:a16="http://schemas.microsoft.com/office/drawing/2014/main" id="{3449810D-41A5-8313-C66D-54EC8CC16A8B}"/>
              </a:ext>
            </a:extLst>
          </p:cNvPr>
          <p:cNvCxnSpPr>
            <a:cxnSpLocks/>
          </p:cNvCxnSpPr>
          <p:nvPr/>
        </p:nvCxnSpPr>
        <p:spPr bwMode="auto">
          <a:xfrm>
            <a:off x="2322263" y="1330189"/>
            <a:ext cx="2139670" cy="0"/>
          </a:xfrm>
          <a:prstGeom prst="straightConnector1">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pic>
        <p:nvPicPr>
          <p:cNvPr id="36" name="Grafik 35" descr="Kasserede kumme med massiv udfyldning">
            <a:extLst>
              <a:ext uri="{FF2B5EF4-FFF2-40B4-BE49-F238E27FC236}">
                <a16:creationId xmlns:a16="http://schemas.microsoft.com/office/drawing/2014/main" id="{3DF8DDFF-EFFA-CFD6-3B3B-849FF42D461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05201" y="876797"/>
            <a:ext cx="436190" cy="436190"/>
          </a:xfrm>
          <a:prstGeom prst="rect">
            <a:avLst/>
          </a:prstGeom>
        </p:spPr>
      </p:pic>
      <p:sp>
        <p:nvSpPr>
          <p:cNvPr id="37" name="Tekstfelt 36">
            <a:extLst>
              <a:ext uri="{FF2B5EF4-FFF2-40B4-BE49-F238E27FC236}">
                <a16:creationId xmlns:a16="http://schemas.microsoft.com/office/drawing/2014/main" id="{FE9F3FCB-F34C-CFBD-71CF-A196183A2C9B}"/>
              </a:ext>
            </a:extLst>
          </p:cNvPr>
          <p:cNvSpPr txBox="1"/>
          <p:nvPr/>
        </p:nvSpPr>
        <p:spPr>
          <a:xfrm>
            <a:off x="2874499" y="1023640"/>
            <a:ext cx="1238962" cy="306549"/>
          </a:xfrm>
          <a:prstGeom prst="rect">
            <a:avLst/>
          </a:prstGeom>
          <a:noFill/>
          <a:ln>
            <a:noFill/>
          </a:ln>
        </p:spPr>
        <p:txBody>
          <a:bodyPr wrap="square" rtlCol="0">
            <a:noAutofit/>
          </a:bodyPr>
          <a:lstStyle/>
          <a:p>
            <a:pPr algn="l"/>
            <a:r>
              <a:rPr lang="da-DK" sz="1200" dirty="0">
                <a:latin typeface="Helvetica" pitchFamily="2" charset="0"/>
                <a:cs typeface="Arial"/>
              </a:rPr>
              <a:t>Oplyser formue</a:t>
            </a:r>
            <a:endParaRPr lang="da-DK" sz="300" dirty="0">
              <a:latin typeface="Helvetica" pitchFamily="2" charset="0"/>
              <a:cs typeface="Arial"/>
            </a:endParaRPr>
          </a:p>
        </p:txBody>
      </p:sp>
      <p:cxnSp>
        <p:nvCxnSpPr>
          <p:cNvPr id="38" name="Lige pilforbindelse 37">
            <a:extLst>
              <a:ext uri="{FF2B5EF4-FFF2-40B4-BE49-F238E27FC236}">
                <a16:creationId xmlns:a16="http://schemas.microsoft.com/office/drawing/2014/main" id="{54F0EAC9-FAC1-E3FC-46BA-C5DD5B68E48C}"/>
              </a:ext>
            </a:extLst>
          </p:cNvPr>
          <p:cNvCxnSpPr>
            <a:cxnSpLocks/>
          </p:cNvCxnSpPr>
          <p:nvPr/>
        </p:nvCxnSpPr>
        <p:spPr bwMode="auto">
          <a:xfrm>
            <a:off x="4792133" y="1585331"/>
            <a:ext cx="0" cy="1872381"/>
          </a:xfrm>
          <a:prstGeom prst="straightConnector1">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sp>
        <p:nvSpPr>
          <p:cNvPr id="44" name="Pil: højre 43">
            <a:extLst>
              <a:ext uri="{FF2B5EF4-FFF2-40B4-BE49-F238E27FC236}">
                <a16:creationId xmlns:a16="http://schemas.microsoft.com/office/drawing/2014/main" id="{28C15EE6-79B8-1A39-23D9-BE35DE75CC2A}"/>
              </a:ext>
            </a:extLst>
          </p:cNvPr>
          <p:cNvSpPr/>
          <p:nvPr/>
        </p:nvSpPr>
        <p:spPr>
          <a:xfrm>
            <a:off x="93134" y="876797"/>
            <a:ext cx="1534404" cy="647973"/>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Oplyst eller uoplyst formue</a:t>
            </a:r>
          </a:p>
        </p:txBody>
      </p:sp>
      <p:sp>
        <p:nvSpPr>
          <p:cNvPr id="45" name="Pil: højre 44">
            <a:extLst>
              <a:ext uri="{FF2B5EF4-FFF2-40B4-BE49-F238E27FC236}">
                <a16:creationId xmlns:a16="http://schemas.microsoft.com/office/drawing/2014/main" id="{E87B9813-149C-349F-1901-7D7916CD12E9}"/>
              </a:ext>
            </a:extLst>
          </p:cNvPr>
          <p:cNvSpPr/>
          <p:nvPr/>
        </p:nvSpPr>
        <p:spPr>
          <a:xfrm>
            <a:off x="93134" y="1535129"/>
            <a:ext cx="1534404" cy="647973"/>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Oplyst og ikke aktuel formue</a:t>
            </a:r>
          </a:p>
        </p:txBody>
      </p:sp>
      <p:sp>
        <p:nvSpPr>
          <p:cNvPr id="46" name="Tekstfelt 45">
            <a:extLst>
              <a:ext uri="{FF2B5EF4-FFF2-40B4-BE49-F238E27FC236}">
                <a16:creationId xmlns:a16="http://schemas.microsoft.com/office/drawing/2014/main" id="{16EEEA90-3DB2-DF12-DE88-2D4999830398}"/>
              </a:ext>
            </a:extLst>
          </p:cNvPr>
          <p:cNvSpPr txBox="1"/>
          <p:nvPr/>
        </p:nvSpPr>
        <p:spPr>
          <a:xfrm>
            <a:off x="4172652" y="3859051"/>
            <a:ext cx="1238962" cy="1152533"/>
          </a:xfrm>
          <a:prstGeom prst="rect">
            <a:avLst/>
          </a:prstGeom>
          <a:noFill/>
          <a:ln>
            <a:noFill/>
          </a:ln>
        </p:spPr>
        <p:txBody>
          <a:bodyPr wrap="square" rtlCol="0">
            <a:noAutofit/>
          </a:bodyPr>
          <a:lstStyle/>
          <a:p>
            <a:pPr algn="l"/>
            <a:r>
              <a:rPr lang="da-DK" sz="1200" dirty="0">
                <a:latin typeface="Helvetica" pitchFamily="2" charset="0"/>
                <a:cs typeface="Arial"/>
              </a:rPr>
              <a:t>UDK fortæller KP at formuen er opdateret og oplyst!</a:t>
            </a:r>
            <a:endParaRPr lang="da-DK" sz="300" dirty="0">
              <a:latin typeface="Helvetica" pitchFamily="2" charset="0"/>
              <a:cs typeface="Arial"/>
            </a:endParaRPr>
          </a:p>
        </p:txBody>
      </p:sp>
      <p:cxnSp>
        <p:nvCxnSpPr>
          <p:cNvPr id="48" name="Forbindelse: vinklet 47">
            <a:extLst>
              <a:ext uri="{FF2B5EF4-FFF2-40B4-BE49-F238E27FC236}">
                <a16:creationId xmlns:a16="http://schemas.microsoft.com/office/drawing/2014/main" id="{03C9A548-DB67-22B0-BD9C-7FD8246F9255}"/>
              </a:ext>
            </a:extLst>
          </p:cNvPr>
          <p:cNvCxnSpPr>
            <a:cxnSpLocks/>
          </p:cNvCxnSpPr>
          <p:nvPr/>
        </p:nvCxnSpPr>
        <p:spPr bwMode="auto">
          <a:xfrm rot="10800000">
            <a:off x="2438546" y="1882686"/>
            <a:ext cx="2840516" cy="1675486"/>
          </a:xfrm>
          <a:prstGeom prst="bentConnector3">
            <a:avLst>
              <a:gd name="adj1" fmla="val 521"/>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pic>
        <p:nvPicPr>
          <p:cNvPr id="50" name="Grafik 49" descr="Konvolut med massiv udfyldning">
            <a:extLst>
              <a:ext uri="{FF2B5EF4-FFF2-40B4-BE49-F238E27FC236}">
                <a16:creationId xmlns:a16="http://schemas.microsoft.com/office/drawing/2014/main" id="{2433C75C-583A-F062-CC13-0A48B77C13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48906" y="2277390"/>
            <a:ext cx="647972" cy="647972"/>
          </a:xfrm>
          <a:prstGeom prst="rect">
            <a:avLst/>
          </a:prstGeom>
        </p:spPr>
      </p:pic>
      <p:sp>
        <p:nvSpPr>
          <p:cNvPr id="51" name="Tekstfelt 50">
            <a:extLst>
              <a:ext uri="{FF2B5EF4-FFF2-40B4-BE49-F238E27FC236}">
                <a16:creationId xmlns:a16="http://schemas.microsoft.com/office/drawing/2014/main" id="{384EFB7E-31CE-4703-771A-295DEF16D5C4}"/>
              </a:ext>
            </a:extLst>
          </p:cNvPr>
          <p:cNvSpPr txBox="1"/>
          <p:nvPr/>
        </p:nvSpPr>
        <p:spPr>
          <a:xfrm>
            <a:off x="5313982" y="2896074"/>
            <a:ext cx="1167847" cy="508000"/>
          </a:xfrm>
          <a:prstGeom prst="rect">
            <a:avLst/>
          </a:prstGeom>
          <a:noFill/>
          <a:ln>
            <a:noFill/>
          </a:ln>
        </p:spPr>
        <p:txBody>
          <a:bodyPr wrap="square" rtlCol="0">
            <a:noAutofit/>
          </a:bodyPr>
          <a:lstStyle/>
          <a:p>
            <a:pPr algn="l"/>
            <a:r>
              <a:rPr lang="da-DK" sz="1200" dirty="0">
                <a:latin typeface="Helvetica" pitchFamily="2" charset="0"/>
                <a:cs typeface="Arial"/>
              </a:rPr>
              <a:t>Bevilling eller agterskrivelse</a:t>
            </a:r>
            <a:endParaRPr lang="da-DK" sz="300" dirty="0">
              <a:latin typeface="Helvetica" pitchFamily="2" charset="0"/>
              <a:cs typeface="Arial"/>
            </a:endParaRPr>
          </a:p>
        </p:txBody>
      </p:sp>
      <p:cxnSp>
        <p:nvCxnSpPr>
          <p:cNvPr id="55" name="Lige pilforbindelse 54">
            <a:extLst>
              <a:ext uri="{FF2B5EF4-FFF2-40B4-BE49-F238E27FC236}">
                <a16:creationId xmlns:a16="http://schemas.microsoft.com/office/drawing/2014/main" id="{72A0FFCF-F1BE-731C-AA4D-3DBF331798E6}"/>
              </a:ext>
            </a:extLst>
          </p:cNvPr>
          <p:cNvCxnSpPr>
            <a:cxnSpLocks/>
            <a:stCxn id="10" idx="3"/>
          </p:cNvCxnSpPr>
          <p:nvPr/>
        </p:nvCxnSpPr>
        <p:spPr bwMode="auto">
          <a:xfrm flipV="1">
            <a:off x="2195687" y="1446190"/>
            <a:ext cx="2266246" cy="299154"/>
          </a:xfrm>
          <a:prstGeom prst="straightConnector1">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cxnSp>
        <p:nvCxnSpPr>
          <p:cNvPr id="57" name="Forbindelse: vinklet 56">
            <a:extLst>
              <a:ext uri="{FF2B5EF4-FFF2-40B4-BE49-F238E27FC236}">
                <a16:creationId xmlns:a16="http://schemas.microsoft.com/office/drawing/2014/main" id="{4480748D-FE79-B79B-777D-BA7CEAE0970C}"/>
              </a:ext>
            </a:extLst>
          </p:cNvPr>
          <p:cNvCxnSpPr/>
          <p:nvPr/>
        </p:nvCxnSpPr>
        <p:spPr bwMode="auto">
          <a:xfrm rot="16200000" flipH="1">
            <a:off x="4953522" y="2029865"/>
            <a:ext cx="2111982" cy="944631"/>
          </a:xfrm>
          <a:prstGeom prst="bentConnector3">
            <a:avLst>
              <a:gd name="adj1" fmla="val 290"/>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sp>
        <p:nvSpPr>
          <p:cNvPr id="59" name="Tekstfelt 58">
            <a:extLst>
              <a:ext uri="{FF2B5EF4-FFF2-40B4-BE49-F238E27FC236}">
                <a16:creationId xmlns:a16="http://schemas.microsoft.com/office/drawing/2014/main" id="{A0D11C01-0CE8-C9FA-F092-6429879F49F1}"/>
              </a:ext>
            </a:extLst>
          </p:cNvPr>
          <p:cNvSpPr txBox="1"/>
          <p:nvPr/>
        </p:nvSpPr>
        <p:spPr>
          <a:xfrm>
            <a:off x="6009513" y="3813106"/>
            <a:ext cx="1238962" cy="1152533"/>
          </a:xfrm>
          <a:prstGeom prst="rect">
            <a:avLst/>
          </a:prstGeom>
          <a:noFill/>
          <a:ln>
            <a:noFill/>
          </a:ln>
        </p:spPr>
        <p:txBody>
          <a:bodyPr wrap="square" rtlCol="0">
            <a:noAutofit/>
          </a:bodyPr>
          <a:lstStyle/>
          <a:p>
            <a:pPr algn="l"/>
            <a:r>
              <a:rPr lang="da-DK" sz="1200" dirty="0">
                <a:latin typeface="Helvetica" pitchFamily="2" charset="0"/>
                <a:cs typeface="Arial"/>
              </a:rPr>
              <a:t>UDK fortæller KP at formuen er opdateret og oplyst!</a:t>
            </a:r>
            <a:endParaRPr lang="da-DK" sz="300" dirty="0">
              <a:latin typeface="Helvetica" pitchFamily="2" charset="0"/>
              <a:cs typeface="Arial"/>
            </a:endParaRPr>
          </a:p>
        </p:txBody>
      </p:sp>
      <p:sp>
        <p:nvSpPr>
          <p:cNvPr id="62" name="Tekstfelt 61">
            <a:extLst>
              <a:ext uri="{FF2B5EF4-FFF2-40B4-BE49-F238E27FC236}">
                <a16:creationId xmlns:a16="http://schemas.microsoft.com/office/drawing/2014/main" id="{443EAE69-0F3A-20B6-A41C-7FD8E0FCD6F8}"/>
              </a:ext>
            </a:extLst>
          </p:cNvPr>
          <p:cNvSpPr txBox="1"/>
          <p:nvPr/>
        </p:nvSpPr>
        <p:spPr>
          <a:xfrm>
            <a:off x="7248475" y="3813106"/>
            <a:ext cx="1252058" cy="794131"/>
          </a:xfrm>
          <a:prstGeom prst="rect">
            <a:avLst/>
          </a:prstGeom>
          <a:noFill/>
          <a:ln>
            <a:noFill/>
          </a:ln>
        </p:spPr>
        <p:txBody>
          <a:bodyPr wrap="square" rtlCol="0">
            <a:noAutofit/>
          </a:bodyPr>
          <a:lstStyle/>
          <a:p>
            <a:pPr algn="l"/>
            <a:r>
              <a:rPr lang="da-DK" sz="1200" dirty="0">
                <a:latin typeface="Helvetica" pitchFamily="2" charset="0"/>
                <a:cs typeface="Arial"/>
              </a:rPr>
              <a:t>Ved bevilling ”lytter” KP ikke længere, da der er truffet afgørelse</a:t>
            </a:r>
            <a:endParaRPr lang="da-DK" sz="300" dirty="0">
              <a:latin typeface="Helvetica" pitchFamily="2" charset="0"/>
              <a:cs typeface="Arial"/>
            </a:endParaRPr>
          </a:p>
        </p:txBody>
      </p:sp>
      <p:cxnSp>
        <p:nvCxnSpPr>
          <p:cNvPr id="5" name="Forbindelse: vinklet 4">
            <a:extLst>
              <a:ext uri="{FF2B5EF4-FFF2-40B4-BE49-F238E27FC236}">
                <a16:creationId xmlns:a16="http://schemas.microsoft.com/office/drawing/2014/main" id="{6AD223A3-1772-6F68-9287-E5E266CAEA64}"/>
              </a:ext>
            </a:extLst>
          </p:cNvPr>
          <p:cNvCxnSpPr>
            <a:cxnSpLocks/>
          </p:cNvCxnSpPr>
          <p:nvPr/>
        </p:nvCxnSpPr>
        <p:spPr bwMode="auto">
          <a:xfrm rot="10800000">
            <a:off x="2322264" y="1882686"/>
            <a:ext cx="4666657" cy="1646122"/>
          </a:xfrm>
          <a:prstGeom prst="bentConnector3">
            <a:avLst>
              <a:gd name="adj1" fmla="val -74"/>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pic>
        <p:nvPicPr>
          <p:cNvPr id="7" name="Grafik 6" descr="Konvolut med massiv udfyldning">
            <a:extLst>
              <a:ext uri="{FF2B5EF4-FFF2-40B4-BE49-F238E27FC236}">
                <a16:creationId xmlns:a16="http://schemas.microsoft.com/office/drawing/2014/main" id="{5DC55B70-16F3-232E-D403-53DA01C880A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58764" y="2248026"/>
            <a:ext cx="647972" cy="647972"/>
          </a:xfrm>
          <a:prstGeom prst="rect">
            <a:avLst/>
          </a:prstGeom>
        </p:spPr>
      </p:pic>
      <p:sp>
        <p:nvSpPr>
          <p:cNvPr id="8" name="Tekstfelt 7">
            <a:extLst>
              <a:ext uri="{FF2B5EF4-FFF2-40B4-BE49-F238E27FC236}">
                <a16:creationId xmlns:a16="http://schemas.microsoft.com/office/drawing/2014/main" id="{53EDE53C-4CD7-41EE-DA47-64310293E2FB}"/>
              </a:ext>
            </a:extLst>
          </p:cNvPr>
          <p:cNvSpPr txBox="1"/>
          <p:nvPr/>
        </p:nvSpPr>
        <p:spPr>
          <a:xfrm>
            <a:off x="7023840" y="2866709"/>
            <a:ext cx="1167847" cy="794127"/>
          </a:xfrm>
          <a:prstGeom prst="rect">
            <a:avLst/>
          </a:prstGeom>
          <a:noFill/>
          <a:ln>
            <a:noFill/>
          </a:ln>
        </p:spPr>
        <p:txBody>
          <a:bodyPr wrap="square" rtlCol="0">
            <a:noAutofit/>
          </a:bodyPr>
          <a:lstStyle/>
          <a:p>
            <a:pPr algn="l"/>
            <a:r>
              <a:rPr lang="da-DK" sz="1200" dirty="0">
                <a:latin typeface="Helvetica" pitchFamily="2" charset="0"/>
                <a:cs typeface="Arial"/>
              </a:rPr>
              <a:t>Ved agterskrivelse: Bevilling eller agterskrivelse</a:t>
            </a:r>
            <a:endParaRPr lang="da-DK" sz="300" dirty="0">
              <a:latin typeface="Helvetica" pitchFamily="2" charset="0"/>
              <a:cs typeface="Arial"/>
            </a:endParaRPr>
          </a:p>
        </p:txBody>
      </p:sp>
      <p:sp>
        <p:nvSpPr>
          <p:cNvPr id="9" name="Ellipse 8">
            <a:extLst>
              <a:ext uri="{FF2B5EF4-FFF2-40B4-BE49-F238E27FC236}">
                <a16:creationId xmlns:a16="http://schemas.microsoft.com/office/drawing/2014/main" id="{C90FBB7D-1268-B680-08D4-AA0BB9DEFF19}"/>
              </a:ext>
            </a:extLst>
          </p:cNvPr>
          <p:cNvSpPr/>
          <p:nvPr/>
        </p:nvSpPr>
        <p:spPr>
          <a:xfrm>
            <a:off x="8136467" y="3660836"/>
            <a:ext cx="350970" cy="330133"/>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A</a:t>
            </a:r>
          </a:p>
        </p:txBody>
      </p:sp>
      <p:sp>
        <p:nvSpPr>
          <p:cNvPr id="14" name="Ellipse 13">
            <a:extLst>
              <a:ext uri="{FF2B5EF4-FFF2-40B4-BE49-F238E27FC236}">
                <a16:creationId xmlns:a16="http://schemas.microsoft.com/office/drawing/2014/main" id="{AE0063DE-DCC3-ED8F-F11D-156142C3B38B}"/>
              </a:ext>
            </a:extLst>
          </p:cNvPr>
          <p:cNvSpPr/>
          <p:nvPr/>
        </p:nvSpPr>
        <p:spPr>
          <a:xfrm>
            <a:off x="7683647" y="2218822"/>
            <a:ext cx="350970" cy="330133"/>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B</a:t>
            </a:r>
          </a:p>
        </p:txBody>
      </p:sp>
    </p:spTree>
    <p:extLst>
      <p:ext uri="{BB962C8B-B14F-4D97-AF65-F5344CB8AC3E}">
        <p14:creationId xmlns:p14="http://schemas.microsoft.com/office/powerpoint/2010/main" val="338601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37" grpId="0"/>
      <p:bldP spid="46" grpId="0"/>
      <p:bldP spid="51" grpId="0"/>
      <p:bldP spid="59" grpId="0"/>
      <p:bldP spid="62" grpId="0"/>
      <p:bldP spid="8" grpId="0"/>
      <p:bldP spid="9"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51C71D-55AE-5C99-0B06-3E5E1CB92749}"/>
              </a:ext>
            </a:extLst>
          </p:cNvPr>
          <p:cNvSpPr>
            <a:spLocks noGrp="1"/>
          </p:cNvSpPr>
          <p:nvPr>
            <p:ph type="title"/>
          </p:nvPr>
        </p:nvSpPr>
        <p:spPr/>
        <p:txBody>
          <a:bodyPr/>
          <a:lstStyle/>
          <a:p>
            <a:r>
              <a:rPr lang="da-DK" dirty="0"/>
              <a:t>Oplyst formue – Manuel sagsbehandling</a:t>
            </a:r>
          </a:p>
        </p:txBody>
      </p:sp>
      <p:sp>
        <p:nvSpPr>
          <p:cNvPr id="3" name="Pladsholder til tekst 2">
            <a:extLst>
              <a:ext uri="{FF2B5EF4-FFF2-40B4-BE49-F238E27FC236}">
                <a16:creationId xmlns:a16="http://schemas.microsoft.com/office/drawing/2014/main" id="{1CC3A8D5-9992-3DE1-DA68-AC6570E9571E}"/>
              </a:ext>
            </a:extLst>
          </p:cNvPr>
          <p:cNvSpPr>
            <a:spLocks noGrp="1"/>
          </p:cNvSpPr>
          <p:nvPr>
            <p:ph type="body" sz="quarter" idx="11"/>
          </p:nvPr>
        </p:nvSpPr>
        <p:spPr/>
        <p:txBody>
          <a:bodyPr/>
          <a:lstStyle/>
          <a:p>
            <a:r>
              <a:rPr lang="da-DK" dirty="0"/>
              <a:t>Tips</a:t>
            </a:r>
          </a:p>
        </p:txBody>
      </p:sp>
      <p:pic>
        <p:nvPicPr>
          <p:cNvPr id="6" name="Grafik 5" descr="Tablet med massiv udfyldning">
            <a:extLst>
              <a:ext uri="{FF2B5EF4-FFF2-40B4-BE49-F238E27FC236}">
                <a16:creationId xmlns:a16="http://schemas.microsoft.com/office/drawing/2014/main" id="{2D0BE861-0B9D-4F2E-03C2-F473C52CB4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3999" y="3054349"/>
            <a:ext cx="1365251" cy="1365251"/>
          </a:xfrm>
          <a:prstGeom prst="rect">
            <a:avLst/>
          </a:prstGeom>
        </p:spPr>
      </p:pic>
      <p:pic>
        <p:nvPicPr>
          <p:cNvPr id="10" name="Grafik 9" descr="Bruger kontur">
            <a:extLst>
              <a:ext uri="{FF2B5EF4-FFF2-40B4-BE49-F238E27FC236}">
                <a16:creationId xmlns:a16="http://schemas.microsoft.com/office/drawing/2014/main" id="{D087F2E4-319C-D45A-12B2-046C6E2874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97379" y="1446190"/>
            <a:ext cx="598308" cy="598308"/>
          </a:xfrm>
          <a:prstGeom prst="rect">
            <a:avLst/>
          </a:prstGeom>
        </p:spPr>
      </p:pic>
      <p:pic>
        <p:nvPicPr>
          <p:cNvPr id="11" name="Grafik 10" descr="Bruger kontur">
            <a:extLst>
              <a:ext uri="{FF2B5EF4-FFF2-40B4-BE49-F238E27FC236}">
                <a16:creationId xmlns:a16="http://schemas.microsoft.com/office/drawing/2014/main" id="{C19E1F91-713A-6AE6-FBA3-D98A76A220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5318" y="953253"/>
            <a:ext cx="591657" cy="591657"/>
          </a:xfrm>
          <a:prstGeom prst="rect">
            <a:avLst/>
          </a:prstGeom>
        </p:spPr>
      </p:pic>
      <p:sp>
        <p:nvSpPr>
          <p:cNvPr id="12" name="Tekstfelt 11">
            <a:extLst>
              <a:ext uri="{FF2B5EF4-FFF2-40B4-BE49-F238E27FC236}">
                <a16:creationId xmlns:a16="http://schemas.microsoft.com/office/drawing/2014/main" id="{E146ED78-C946-1E42-215F-83A40AE1D3F9}"/>
              </a:ext>
            </a:extLst>
          </p:cNvPr>
          <p:cNvSpPr txBox="1"/>
          <p:nvPr/>
        </p:nvSpPr>
        <p:spPr>
          <a:xfrm>
            <a:off x="643467" y="3482974"/>
            <a:ext cx="736600" cy="508000"/>
          </a:xfrm>
          <a:prstGeom prst="rect">
            <a:avLst/>
          </a:prstGeom>
          <a:noFill/>
          <a:ln>
            <a:noFill/>
          </a:ln>
        </p:spPr>
        <p:txBody>
          <a:bodyPr wrap="square" rtlCol="0">
            <a:noAutofit/>
          </a:bodyPr>
          <a:lstStyle/>
          <a:p>
            <a:pPr algn="l"/>
            <a:r>
              <a:rPr lang="da-DK" sz="2800" dirty="0">
                <a:latin typeface="Helvetica" pitchFamily="2" charset="0"/>
                <a:cs typeface="Arial"/>
              </a:rPr>
              <a:t>KP</a:t>
            </a:r>
            <a:endParaRPr lang="da-DK" sz="900" dirty="0">
              <a:latin typeface="Helvetica" pitchFamily="2" charset="0"/>
              <a:cs typeface="Arial"/>
            </a:endParaRPr>
          </a:p>
        </p:txBody>
      </p:sp>
      <p:sp>
        <p:nvSpPr>
          <p:cNvPr id="13" name="Tekstfelt 12">
            <a:extLst>
              <a:ext uri="{FF2B5EF4-FFF2-40B4-BE49-F238E27FC236}">
                <a16:creationId xmlns:a16="http://schemas.microsoft.com/office/drawing/2014/main" id="{A3438EC3-8511-1027-4C76-4E8B95FFC9EE}"/>
              </a:ext>
            </a:extLst>
          </p:cNvPr>
          <p:cNvSpPr txBox="1"/>
          <p:nvPr/>
        </p:nvSpPr>
        <p:spPr>
          <a:xfrm>
            <a:off x="4588932" y="1077331"/>
            <a:ext cx="948266" cy="508000"/>
          </a:xfrm>
          <a:prstGeom prst="rect">
            <a:avLst/>
          </a:prstGeom>
          <a:noFill/>
          <a:ln>
            <a:noFill/>
          </a:ln>
        </p:spPr>
        <p:txBody>
          <a:bodyPr wrap="square" rtlCol="0">
            <a:noAutofit/>
          </a:bodyPr>
          <a:lstStyle/>
          <a:p>
            <a:pPr algn="l"/>
            <a:r>
              <a:rPr lang="da-DK" sz="2800" dirty="0">
                <a:latin typeface="Helvetica" pitchFamily="2" charset="0"/>
                <a:cs typeface="Arial"/>
              </a:rPr>
              <a:t>UDK</a:t>
            </a:r>
            <a:endParaRPr lang="da-DK" sz="900" dirty="0">
              <a:latin typeface="Helvetica" pitchFamily="2" charset="0"/>
              <a:cs typeface="Arial"/>
            </a:endParaRPr>
          </a:p>
        </p:txBody>
      </p:sp>
      <p:cxnSp>
        <p:nvCxnSpPr>
          <p:cNvPr id="15" name="Lige pilforbindelse 14">
            <a:extLst>
              <a:ext uri="{FF2B5EF4-FFF2-40B4-BE49-F238E27FC236}">
                <a16:creationId xmlns:a16="http://schemas.microsoft.com/office/drawing/2014/main" id="{D5CBD6DE-4EB8-8B5E-4CF1-CBC402EE48B2}"/>
              </a:ext>
            </a:extLst>
          </p:cNvPr>
          <p:cNvCxnSpPr>
            <a:stCxn id="6" idx="3"/>
          </p:cNvCxnSpPr>
          <p:nvPr/>
        </p:nvCxnSpPr>
        <p:spPr bwMode="auto">
          <a:xfrm flipV="1">
            <a:off x="1619250" y="3736974"/>
            <a:ext cx="6517217" cy="1"/>
          </a:xfrm>
          <a:prstGeom prst="straightConnector1">
            <a:avLst/>
          </a:prstGeom>
          <a:noFill/>
          <a:ln w="57150"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cxnSp>
        <p:nvCxnSpPr>
          <p:cNvPr id="17" name="Lige pilforbindelse 16">
            <a:extLst>
              <a:ext uri="{FF2B5EF4-FFF2-40B4-BE49-F238E27FC236}">
                <a16:creationId xmlns:a16="http://schemas.microsoft.com/office/drawing/2014/main" id="{90721A66-4A01-A554-52A5-6C830D77C827}"/>
              </a:ext>
            </a:extLst>
          </p:cNvPr>
          <p:cNvCxnSpPr/>
          <p:nvPr/>
        </p:nvCxnSpPr>
        <p:spPr bwMode="auto">
          <a:xfrm>
            <a:off x="1896533" y="2263535"/>
            <a:ext cx="0" cy="1273005"/>
          </a:xfrm>
          <a:prstGeom prst="straightConnector1">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pic>
        <p:nvPicPr>
          <p:cNvPr id="19" name="Grafik 18" descr="Dokument med massiv udfyldning">
            <a:extLst>
              <a:ext uri="{FF2B5EF4-FFF2-40B4-BE49-F238E27FC236}">
                <a16:creationId xmlns:a16="http://schemas.microsoft.com/office/drawing/2014/main" id="{737BB8CC-F1B8-3B59-6FDC-CBE6A10B10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92067" y="2218822"/>
            <a:ext cx="569817" cy="569817"/>
          </a:xfrm>
          <a:prstGeom prst="rect">
            <a:avLst/>
          </a:prstGeom>
        </p:spPr>
      </p:pic>
      <p:pic>
        <p:nvPicPr>
          <p:cNvPr id="23" name="Grafik 22" descr="Konvolut med massiv udfyldning">
            <a:extLst>
              <a:ext uri="{FF2B5EF4-FFF2-40B4-BE49-F238E27FC236}">
                <a16:creationId xmlns:a16="http://schemas.microsoft.com/office/drawing/2014/main" id="{E3940B5F-2559-3B4A-FE50-72C6321D300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41391" y="2181665"/>
            <a:ext cx="647972" cy="647972"/>
          </a:xfrm>
          <a:prstGeom prst="rect">
            <a:avLst/>
          </a:prstGeom>
        </p:spPr>
      </p:pic>
      <p:sp>
        <p:nvSpPr>
          <p:cNvPr id="24" name="Tekstfelt 23">
            <a:extLst>
              <a:ext uri="{FF2B5EF4-FFF2-40B4-BE49-F238E27FC236}">
                <a16:creationId xmlns:a16="http://schemas.microsoft.com/office/drawing/2014/main" id="{ABE1AAC1-EEAC-C42F-0988-AC65F09912F4}"/>
              </a:ext>
            </a:extLst>
          </p:cNvPr>
          <p:cNvSpPr txBox="1"/>
          <p:nvPr/>
        </p:nvSpPr>
        <p:spPr>
          <a:xfrm>
            <a:off x="1993125" y="2792479"/>
            <a:ext cx="948266" cy="508000"/>
          </a:xfrm>
          <a:prstGeom prst="rect">
            <a:avLst/>
          </a:prstGeom>
          <a:noFill/>
          <a:ln>
            <a:noFill/>
          </a:ln>
        </p:spPr>
        <p:txBody>
          <a:bodyPr wrap="square" rtlCol="0">
            <a:noAutofit/>
          </a:bodyPr>
          <a:lstStyle/>
          <a:p>
            <a:pPr algn="l"/>
            <a:r>
              <a:rPr lang="da-DK" sz="1200" dirty="0">
                <a:latin typeface="Helvetica" pitchFamily="2" charset="0"/>
                <a:cs typeface="Arial"/>
              </a:rPr>
              <a:t>Ansøgning</a:t>
            </a:r>
            <a:endParaRPr lang="da-DK" sz="300" dirty="0">
              <a:latin typeface="Helvetica" pitchFamily="2" charset="0"/>
              <a:cs typeface="Arial"/>
            </a:endParaRPr>
          </a:p>
        </p:txBody>
      </p:sp>
      <p:cxnSp>
        <p:nvCxnSpPr>
          <p:cNvPr id="25" name="Lige pilforbindelse 24">
            <a:extLst>
              <a:ext uri="{FF2B5EF4-FFF2-40B4-BE49-F238E27FC236}">
                <a16:creationId xmlns:a16="http://schemas.microsoft.com/office/drawing/2014/main" id="{2863665C-D943-69F6-7BA5-463BDC8CBF68}"/>
              </a:ext>
            </a:extLst>
          </p:cNvPr>
          <p:cNvCxnSpPr>
            <a:cxnSpLocks/>
          </p:cNvCxnSpPr>
          <p:nvPr/>
        </p:nvCxnSpPr>
        <p:spPr bwMode="auto">
          <a:xfrm flipV="1">
            <a:off x="2906467" y="2218822"/>
            <a:ext cx="0" cy="1201711"/>
          </a:xfrm>
          <a:prstGeom prst="straightConnector1">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sp>
        <p:nvSpPr>
          <p:cNvPr id="28" name="Tekstfelt 27">
            <a:extLst>
              <a:ext uri="{FF2B5EF4-FFF2-40B4-BE49-F238E27FC236}">
                <a16:creationId xmlns:a16="http://schemas.microsoft.com/office/drawing/2014/main" id="{078F010A-E3D3-2DBA-C1B4-DA0A9716E5BF}"/>
              </a:ext>
            </a:extLst>
          </p:cNvPr>
          <p:cNvSpPr txBox="1"/>
          <p:nvPr/>
        </p:nvSpPr>
        <p:spPr>
          <a:xfrm>
            <a:off x="2906467" y="2800349"/>
            <a:ext cx="1046405" cy="508000"/>
          </a:xfrm>
          <a:prstGeom prst="rect">
            <a:avLst/>
          </a:prstGeom>
          <a:noFill/>
          <a:ln>
            <a:noFill/>
          </a:ln>
        </p:spPr>
        <p:txBody>
          <a:bodyPr wrap="square" rtlCol="0">
            <a:noAutofit/>
          </a:bodyPr>
          <a:lstStyle/>
          <a:p>
            <a:pPr algn="l"/>
            <a:r>
              <a:rPr lang="da-DK" sz="1200" dirty="0" err="1">
                <a:latin typeface="Helvetica" pitchFamily="2" charset="0"/>
                <a:cs typeface="Arial"/>
              </a:rPr>
              <a:t>Manglerbrev</a:t>
            </a:r>
            <a:endParaRPr lang="da-DK" sz="300" dirty="0">
              <a:latin typeface="Helvetica" pitchFamily="2" charset="0"/>
              <a:cs typeface="Arial"/>
            </a:endParaRPr>
          </a:p>
        </p:txBody>
      </p:sp>
      <p:cxnSp>
        <p:nvCxnSpPr>
          <p:cNvPr id="29" name="Lige pilforbindelse 28">
            <a:extLst>
              <a:ext uri="{FF2B5EF4-FFF2-40B4-BE49-F238E27FC236}">
                <a16:creationId xmlns:a16="http://schemas.microsoft.com/office/drawing/2014/main" id="{3449810D-41A5-8313-C66D-54EC8CC16A8B}"/>
              </a:ext>
            </a:extLst>
          </p:cNvPr>
          <p:cNvCxnSpPr>
            <a:cxnSpLocks/>
          </p:cNvCxnSpPr>
          <p:nvPr/>
        </p:nvCxnSpPr>
        <p:spPr bwMode="auto">
          <a:xfrm>
            <a:off x="2322263" y="1330189"/>
            <a:ext cx="2139670" cy="0"/>
          </a:xfrm>
          <a:prstGeom prst="straightConnector1">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pic>
        <p:nvPicPr>
          <p:cNvPr id="36" name="Grafik 35" descr="Kasserede kumme med massiv udfyldning">
            <a:extLst>
              <a:ext uri="{FF2B5EF4-FFF2-40B4-BE49-F238E27FC236}">
                <a16:creationId xmlns:a16="http://schemas.microsoft.com/office/drawing/2014/main" id="{3DF8DDFF-EFFA-CFD6-3B3B-849FF42D461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05201" y="876797"/>
            <a:ext cx="436190" cy="436190"/>
          </a:xfrm>
          <a:prstGeom prst="rect">
            <a:avLst/>
          </a:prstGeom>
        </p:spPr>
      </p:pic>
      <p:sp>
        <p:nvSpPr>
          <p:cNvPr id="37" name="Tekstfelt 36">
            <a:extLst>
              <a:ext uri="{FF2B5EF4-FFF2-40B4-BE49-F238E27FC236}">
                <a16:creationId xmlns:a16="http://schemas.microsoft.com/office/drawing/2014/main" id="{FE9F3FCB-F34C-CFBD-71CF-A196183A2C9B}"/>
              </a:ext>
            </a:extLst>
          </p:cNvPr>
          <p:cNvSpPr txBox="1"/>
          <p:nvPr/>
        </p:nvSpPr>
        <p:spPr>
          <a:xfrm>
            <a:off x="2874499" y="1023640"/>
            <a:ext cx="1238962" cy="306549"/>
          </a:xfrm>
          <a:prstGeom prst="rect">
            <a:avLst/>
          </a:prstGeom>
          <a:noFill/>
          <a:ln>
            <a:noFill/>
          </a:ln>
        </p:spPr>
        <p:txBody>
          <a:bodyPr wrap="square" rtlCol="0">
            <a:noAutofit/>
          </a:bodyPr>
          <a:lstStyle/>
          <a:p>
            <a:pPr algn="l"/>
            <a:r>
              <a:rPr lang="da-DK" sz="1200" dirty="0">
                <a:latin typeface="Helvetica" pitchFamily="2" charset="0"/>
                <a:cs typeface="Arial"/>
              </a:rPr>
              <a:t>Oplyser formue</a:t>
            </a:r>
            <a:endParaRPr lang="da-DK" sz="300" dirty="0">
              <a:latin typeface="Helvetica" pitchFamily="2" charset="0"/>
              <a:cs typeface="Arial"/>
            </a:endParaRPr>
          </a:p>
        </p:txBody>
      </p:sp>
      <p:cxnSp>
        <p:nvCxnSpPr>
          <p:cNvPr id="38" name="Lige pilforbindelse 37">
            <a:extLst>
              <a:ext uri="{FF2B5EF4-FFF2-40B4-BE49-F238E27FC236}">
                <a16:creationId xmlns:a16="http://schemas.microsoft.com/office/drawing/2014/main" id="{54F0EAC9-FAC1-E3FC-46BA-C5DD5B68E48C}"/>
              </a:ext>
            </a:extLst>
          </p:cNvPr>
          <p:cNvCxnSpPr>
            <a:cxnSpLocks/>
          </p:cNvCxnSpPr>
          <p:nvPr/>
        </p:nvCxnSpPr>
        <p:spPr bwMode="auto">
          <a:xfrm>
            <a:off x="4792133" y="1585331"/>
            <a:ext cx="0" cy="1872381"/>
          </a:xfrm>
          <a:prstGeom prst="straightConnector1">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sp>
        <p:nvSpPr>
          <p:cNvPr id="44" name="Pil: højre 43">
            <a:extLst>
              <a:ext uri="{FF2B5EF4-FFF2-40B4-BE49-F238E27FC236}">
                <a16:creationId xmlns:a16="http://schemas.microsoft.com/office/drawing/2014/main" id="{28C15EE6-79B8-1A39-23D9-BE35DE75CC2A}"/>
              </a:ext>
            </a:extLst>
          </p:cNvPr>
          <p:cNvSpPr/>
          <p:nvPr/>
        </p:nvSpPr>
        <p:spPr>
          <a:xfrm>
            <a:off x="93134" y="876797"/>
            <a:ext cx="1534404" cy="647973"/>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Oplyst eller uoplyst formue</a:t>
            </a:r>
          </a:p>
        </p:txBody>
      </p:sp>
      <p:sp>
        <p:nvSpPr>
          <p:cNvPr id="45" name="Pil: højre 44">
            <a:extLst>
              <a:ext uri="{FF2B5EF4-FFF2-40B4-BE49-F238E27FC236}">
                <a16:creationId xmlns:a16="http://schemas.microsoft.com/office/drawing/2014/main" id="{E87B9813-149C-349F-1901-7D7916CD12E9}"/>
              </a:ext>
            </a:extLst>
          </p:cNvPr>
          <p:cNvSpPr/>
          <p:nvPr/>
        </p:nvSpPr>
        <p:spPr>
          <a:xfrm>
            <a:off x="93134" y="1535129"/>
            <a:ext cx="1534404" cy="647973"/>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Oplyst og ikke aktuel formue</a:t>
            </a:r>
          </a:p>
        </p:txBody>
      </p:sp>
      <p:sp>
        <p:nvSpPr>
          <p:cNvPr id="46" name="Tekstfelt 45">
            <a:extLst>
              <a:ext uri="{FF2B5EF4-FFF2-40B4-BE49-F238E27FC236}">
                <a16:creationId xmlns:a16="http://schemas.microsoft.com/office/drawing/2014/main" id="{16EEEA90-3DB2-DF12-DE88-2D4999830398}"/>
              </a:ext>
            </a:extLst>
          </p:cNvPr>
          <p:cNvSpPr txBox="1"/>
          <p:nvPr/>
        </p:nvSpPr>
        <p:spPr>
          <a:xfrm>
            <a:off x="4172652" y="3859051"/>
            <a:ext cx="1238962" cy="1152533"/>
          </a:xfrm>
          <a:prstGeom prst="rect">
            <a:avLst/>
          </a:prstGeom>
          <a:noFill/>
          <a:ln>
            <a:noFill/>
          </a:ln>
        </p:spPr>
        <p:txBody>
          <a:bodyPr wrap="square" rtlCol="0">
            <a:noAutofit/>
          </a:bodyPr>
          <a:lstStyle/>
          <a:p>
            <a:pPr algn="l"/>
            <a:r>
              <a:rPr lang="da-DK" sz="1200" dirty="0">
                <a:latin typeface="Helvetica" pitchFamily="2" charset="0"/>
                <a:cs typeface="Arial"/>
              </a:rPr>
              <a:t>UDK fortæller KP at formuen er opdateret og oplyst!</a:t>
            </a:r>
            <a:endParaRPr lang="da-DK" sz="300" dirty="0">
              <a:latin typeface="Helvetica" pitchFamily="2" charset="0"/>
              <a:cs typeface="Arial"/>
            </a:endParaRPr>
          </a:p>
        </p:txBody>
      </p:sp>
      <p:cxnSp>
        <p:nvCxnSpPr>
          <p:cNvPr id="48" name="Forbindelse: vinklet 47">
            <a:extLst>
              <a:ext uri="{FF2B5EF4-FFF2-40B4-BE49-F238E27FC236}">
                <a16:creationId xmlns:a16="http://schemas.microsoft.com/office/drawing/2014/main" id="{03C9A548-DB67-22B0-BD9C-7FD8246F9255}"/>
              </a:ext>
            </a:extLst>
          </p:cNvPr>
          <p:cNvCxnSpPr>
            <a:cxnSpLocks/>
          </p:cNvCxnSpPr>
          <p:nvPr/>
        </p:nvCxnSpPr>
        <p:spPr bwMode="auto">
          <a:xfrm rot="10800000">
            <a:off x="2438546" y="1882686"/>
            <a:ext cx="2840516" cy="1675486"/>
          </a:xfrm>
          <a:prstGeom prst="bentConnector3">
            <a:avLst>
              <a:gd name="adj1" fmla="val 521"/>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pic>
        <p:nvPicPr>
          <p:cNvPr id="50" name="Grafik 49" descr="Konvolut med massiv udfyldning">
            <a:extLst>
              <a:ext uri="{FF2B5EF4-FFF2-40B4-BE49-F238E27FC236}">
                <a16:creationId xmlns:a16="http://schemas.microsoft.com/office/drawing/2014/main" id="{2433C75C-583A-F062-CC13-0A48B77C13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48906" y="2277390"/>
            <a:ext cx="647972" cy="647972"/>
          </a:xfrm>
          <a:prstGeom prst="rect">
            <a:avLst/>
          </a:prstGeom>
        </p:spPr>
      </p:pic>
      <p:sp>
        <p:nvSpPr>
          <p:cNvPr id="51" name="Tekstfelt 50">
            <a:extLst>
              <a:ext uri="{FF2B5EF4-FFF2-40B4-BE49-F238E27FC236}">
                <a16:creationId xmlns:a16="http://schemas.microsoft.com/office/drawing/2014/main" id="{384EFB7E-31CE-4703-771A-295DEF16D5C4}"/>
              </a:ext>
            </a:extLst>
          </p:cNvPr>
          <p:cNvSpPr txBox="1"/>
          <p:nvPr/>
        </p:nvSpPr>
        <p:spPr>
          <a:xfrm>
            <a:off x="5313982" y="2896074"/>
            <a:ext cx="1167847" cy="508000"/>
          </a:xfrm>
          <a:prstGeom prst="rect">
            <a:avLst/>
          </a:prstGeom>
          <a:noFill/>
          <a:ln>
            <a:noFill/>
          </a:ln>
        </p:spPr>
        <p:txBody>
          <a:bodyPr wrap="square" rtlCol="0">
            <a:noAutofit/>
          </a:bodyPr>
          <a:lstStyle/>
          <a:p>
            <a:pPr algn="l"/>
            <a:r>
              <a:rPr lang="da-DK" sz="1200" dirty="0">
                <a:latin typeface="Helvetica" pitchFamily="2" charset="0"/>
                <a:cs typeface="Arial"/>
              </a:rPr>
              <a:t>Bevilling eller afslag</a:t>
            </a:r>
            <a:endParaRPr lang="da-DK" sz="300" dirty="0">
              <a:latin typeface="Helvetica" pitchFamily="2" charset="0"/>
              <a:cs typeface="Arial"/>
            </a:endParaRPr>
          </a:p>
        </p:txBody>
      </p:sp>
      <p:cxnSp>
        <p:nvCxnSpPr>
          <p:cNvPr id="55" name="Lige pilforbindelse 54">
            <a:extLst>
              <a:ext uri="{FF2B5EF4-FFF2-40B4-BE49-F238E27FC236}">
                <a16:creationId xmlns:a16="http://schemas.microsoft.com/office/drawing/2014/main" id="{72A0FFCF-F1BE-731C-AA4D-3DBF331798E6}"/>
              </a:ext>
            </a:extLst>
          </p:cNvPr>
          <p:cNvCxnSpPr>
            <a:cxnSpLocks/>
            <a:stCxn id="10" idx="3"/>
          </p:cNvCxnSpPr>
          <p:nvPr/>
        </p:nvCxnSpPr>
        <p:spPr bwMode="auto">
          <a:xfrm flipV="1">
            <a:off x="2195687" y="1446190"/>
            <a:ext cx="2266246" cy="299154"/>
          </a:xfrm>
          <a:prstGeom prst="straightConnector1">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cxnSp>
        <p:nvCxnSpPr>
          <p:cNvPr id="57" name="Forbindelse: vinklet 56">
            <a:extLst>
              <a:ext uri="{FF2B5EF4-FFF2-40B4-BE49-F238E27FC236}">
                <a16:creationId xmlns:a16="http://schemas.microsoft.com/office/drawing/2014/main" id="{4480748D-FE79-B79B-777D-BA7CEAE0970C}"/>
              </a:ext>
            </a:extLst>
          </p:cNvPr>
          <p:cNvCxnSpPr/>
          <p:nvPr/>
        </p:nvCxnSpPr>
        <p:spPr bwMode="auto">
          <a:xfrm rot="16200000" flipH="1">
            <a:off x="4953522" y="2029865"/>
            <a:ext cx="2111982" cy="944631"/>
          </a:xfrm>
          <a:prstGeom prst="bentConnector3">
            <a:avLst>
              <a:gd name="adj1" fmla="val 290"/>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sp>
        <p:nvSpPr>
          <p:cNvPr id="59" name="Tekstfelt 58">
            <a:extLst>
              <a:ext uri="{FF2B5EF4-FFF2-40B4-BE49-F238E27FC236}">
                <a16:creationId xmlns:a16="http://schemas.microsoft.com/office/drawing/2014/main" id="{A0D11C01-0CE8-C9FA-F092-6429879F49F1}"/>
              </a:ext>
            </a:extLst>
          </p:cNvPr>
          <p:cNvSpPr txBox="1"/>
          <p:nvPr/>
        </p:nvSpPr>
        <p:spPr>
          <a:xfrm>
            <a:off x="6009513" y="3813106"/>
            <a:ext cx="1238962" cy="1152533"/>
          </a:xfrm>
          <a:prstGeom prst="rect">
            <a:avLst/>
          </a:prstGeom>
          <a:noFill/>
          <a:ln>
            <a:noFill/>
          </a:ln>
        </p:spPr>
        <p:txBody>
          <a:bodyPr wrap="square" rtlCol="0">
            <a:noAutofit/>
          </a:bodyPr>
          <a:lstStyle/>
          <a:p>
            <a:pPr algn="l"/>
            <a:r>
              <a:rPr lang="da-DK" sz="1200" dirty="0">
                <a:latin typeface="Helvetica" pitchFamily="2" charset="0"/>
                <a:cs typeface="Arial"/>
              </a:rPr>
              <a:t>UDK fortæller KP at formuen er opdateret og justerer formue!</a:t>
            </a:r>
            <a:endParaRPr lang="da-DK" sz="300" dirty="0">
              <a:latin typeface="Helvetica" pitchFamily="2" charset="0"/>
              <a:cs typeface="Arial"/>
            </a:endParaRPr>
          </a:p>
        </p:txBody>
      </p:sp>
      <p:cxnSp>
        <p:nvCxnSpPr>
          <p:cNvPr id="60" name="Forbindelse: vinklet 59">
            <a:extLst>
              <a:ext uri="{FF2B5EF4-FFF2-40B4-BE49-F238E27FC236}">
                <a16:creationId xmlns:a16="http://schemas.microsoft.com/office/drawing/2014/main" id="{C849D418-528C-3554-EAC5-A86A75443D9B}"/>
              </a:ext>
            </a:extLst>
          </p:cNvPr>
          <p:cNvCxnSpPr>
            <a:cxnSpLocks/>
          </p:cNvCxnSpPr>
          <p:nvPr/>
        </p:nvCxnSpPr>
        <p:spPr bwMode="auto">
          <a:xfrm rot="10800000">
            <a:off x="2692400" y="1745344"/>
            <a:ext cx="4296520" cy="1783464"/>
          </a:xfrm>
          <a:prstGeom prst="bentConnector3">
            <a:avLst>
              <a:gd name="adj1" fmla="val -53"/>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pic>
        <p:nvPicPr>
          <p:cNvPr id="61" name="Grafik 60" descr="Konvolut med massiv udfyldning">
            <a:extLst>
              <a:ext uri="{FF2B5EF4-FFF2-40B4-BE49-F238E27FC236}">
                <a16:creationId xmlns:a16="http://schemas.microsoft.com/office/drawing/2014/main" id="{296DF460-F9D4-08DE-67C0-06121402951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58764" y="2248026"/>
            <a:ext cx="647972" cy="647972"/>
          </a:xfrm>
          <a:prstGeom prst="rect">
            <a:avLst/>
          </a:prstGeom>
        </p:spPr>
      </p:pic>
      <p:sp>
        <p:nvSpPr>
          <p:cNvPr id="62" name="Tekstfelt 61">
            <a:extLst>
              <a:ext uri="{FF2B5EF4-FFF2-40B4-BE49-F238E27FC236}">
                <a16:creationId xmlns:a16="http://schemas.microsoft.com/office/drawing/2014/main" id="{443EAE69-0F3A-20B6-A41C-7FD8E0FCD6F8}"/>
              </a:ext>
            </a:extLst>
          </p:cNvPr>
          <p:cNvSpPr txBox="1"/>
          <p:nvPr/>
        </p:nvSpPr>
        <p:spPr>
          <a:xfrm>
            <a:off x="7023840" y="2866710"/>
            <a:ext cx="1167847" cy="508000"/>
          </a:xfrm>
          <a:prstGeom prst="rect">
            <a:avLst/>
          </a:prstGeom>
          <a:noFill/>
          <a:ln>
            <a:noFill/>
          </a:ln>
        </p:spPr>
        <p:txBody>
          <a:bodyPr wrap="square" rtlCol="0">
            <a:noAutofit/>
          </a:bodyPr>
          <a:lstStyle/>
          <a:p>
            <a:pPr algn="l"/>
            <a:r>
              <a:rPr lang="da-DK" sz="1200" dirty="0">
                <a:latin typeface="Helvetica" pitchFamily="2" charset="0"/>
                <a:cs typeface="Arial"/>
              </a:rPr>
              <a:t>Bevilling eller afslag</a:t>
            </a:r>
            <a:endParaRPr lang="da-DK" sz="300" dirty="0">
              <a:latin typeface="Helvetica" pitchFamily="2" charset="0"/>
              <a:cs typeface="Arial"/>
            </a:endParaRPr>
          </a:p>
        </p:txBody>
      </p:sp>
    </p:spTree>
    <p:extLst>
      <p:ext uri="{BB962C8B-B14F-4D97-AF65-F5344CB8AC3E}">
        <p14:creationId xmlns:p14="http://schemas.microsoft.com/office/powerpoint/2010/main" val="112749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50"/>
                                        </p:tgtEl>
                                      </p:cBhvr>
                                    </p:animEffect>
                                    <p:set>
                                      <p:cBhvr>
                                        <p:cTn id="45" dur="1" fill="hold">
                                          <p:stCondLst>
                                            <p:cond delay="499"/>
                                          </p:stCondLst>
                                        </p:cTn>
                                        <p:tgtEl>
                                          <p:spTgt spid="50"/>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51"/>
                                        </p:tgtEl>
                                      </p:cBhvr>
                                    </p:animEffect>
                                    <p:set>
                                      <p:cBhvr>
                                        <p:cTn id="48" dur="1" fill="hold">
                                          <p:stCondLst>
                                            <p:cond delay="499"/>
                                          </p:stCondLst>
                                        </p:cTn>
                                        <p:tgtEl>
                                          <p:spTgt spid="51"/>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48"/>
                                        </p:tgtEl>
                                      </p:cBhvr>
                                    </p:animEffect>
                                    <p:set>
                                      <p:cBhvr>
                                        <p:cTn id="51" dur="1" fill="hold">
                                          <p:stCondLst>
                                            <p:cond delay="499"/>
                                          </p:stCondLst>
                                        </p:cTn>
                                        <p:tgtEl>
                                          <p:spTgt spid="48"/>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5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57"/>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5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62"/>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61"/>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37" grpId="0"/>
      <p:bldP spid="46" grpId="0"/>
      <p:bldP spid="51" grpId="0"/>
      <p:bldP spid="51" grpId="1"/>
      <p:bldP spid="59" grpId="0"/>
      <p:bldP spid="6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ladsholder til billede 18" descr="Et billede, der indeholder Ansigt, person, indendørs, tøj&#10;&#10;Automatisk genereret beskrivelse">
            <a:extLst>
              <a:ext uri="{FF2B5EF4-FFF2-40B4-BE49-F238E27FC236}">
                <a16:creationId xmlns:a16="http://schemas.microsoft.com/office/drawing/2014/main" id="{CE650AFD-EDED-87D8-AB71-0CA342F81D69}"/>
              </a:ext>
            </a:extLst>
          </p:cNvPr>
          <p:cNvPicPr>
            <a:picLocks noGrp="1" noChangeAspect="1"/>
          </p:cNvPicPr>
          <p:nvPr>
            <p:ph type="pic" sz="quarter" idx="10"/>
          </p:nvPr>
        </p:nvPicPr>
        <p:blipFill>
          <a:blip r:embed="rId2"/>
          <a:srcRect/>
          <a:stretch>
            <a:fillRect/>
          </a:stretch>
        </p:blipFill>
        <p:spPr/>
      </p:pic>
      <p:sp>
        <p:nvSpPr>
          <p:cNvPr id="3" name="Titel 2">
            <a:extLst>
              <a:ext uri="{FF2B5EF4-FFF2-40B4-BE49-F238E27FC236}">
                <a16:creationId xmlns:a16="http://schemas.microsoft.com/office/drawing/2014/main" id="{580B5EFA-B8F9-59C1-2E77-C7C9AB68C59D}"/>
              </a:ext>
            </a:extLst>
          </p:cNvPr>
          <p:cNvSpPr>
            <a:spLocks noGrp="1"/>
          </p:cNvSpPr>
          <p:nvPr>
            <p:ph type="title"/>
          </p:nvPr>
        </p:nvSpPr>
        <p:spPr>
          <a:xfrm>
            <a:off x="1619672" y="2294868"/>
            <a:ext cx="5904656" cy="841796"/>
          </a:xfrm>
        </p:spPr>
        <p:txBody>
          <a:bodyPr/>
          <a:lstStyle/>
          <a:p>
            <a:r>
              <a:rPr lang="da-DK" dirty="0"/>
              <a:t>Spørgsmål?</a:t>
            </a:r>
            <a:br>
              <a:rPr lang="da-DK" dirty="0"/>
            </a:br>
            <a:r>
              <a:rPr lang="da-DK" dirty="0"/>
              <a:t>Input?</a:t>
            </a:r>
          </a:p>
        </p:txBody>
      </p:sp>
      <p:sp>
        <p:nvSpPr>
          <p:cNvPr id="5" name="Pladsholder til tekst 4">
            <a:extLst>
              <a:ext uri="{FF2B5EF4-FFF2-40B4-BE49-F238E27FC236}">
                <a16:creationId xmlns:a16="http://schemas.microsoft.com/office/drawing/2014/main" id="{910A7CE0-8B01-09E9-D554-889455684185}"/>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543586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Kort nyt</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954303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6CFFD4-D9F9-386A-376A-167FDD8AE796}"/>
              </a:ext>
            </a:extLst>
          </p:cNvPr>
          <p:cNvSpPr>
            <a:spLocks noGrp="1"/>
          </p:cNvSpPr>
          <p:nvPr>
            <p:ph type="title"/>
          </p:nvPr>
        </p:nvSpPr>
        <p:spPr/>
        <p:txBody>
          <a:bodyPr/>
          <a:lstStyle/>
          <a:p>
            <a:r>
              <a:rPr lang="da-DK" dirty="0"/>
              <a:t>Spørgsmål i perioden 03.04.25 – 06.05.25</a:t>
            </a:r>
            <a:br>
              <a:rPr lang="da-DK" dirty="0"/>
            </a:br>
            <a:r>
              <a:rPr lang="da-DK" dirty="0">
                <a:solidFill>
                  <a:schemeClr val="tx2"/>
                </a:solidFill>
              </a:rPr>
              <a:t>Indsamlet af KP-</a:t>
            </a:r>
            <a:r>
              <a:rPr lang="da-DK" dirty="0" err="1">
                <a:solidFill>
                  <a:schemeClr val="tx2"/>
                </a:solidFill>
              </a:rPr>
              <a:t>indstationeret</a:t>
            </a:r>
            <a:r>
              <a:rPr lang="da-DK" dirty="0">
                <a:solidFill>
                  <a:schemeClr val="tx2"/>
                </a:solidFill>
              </a:rPr>
              <a:t> (Birgitte - Rødovre)</a:t>
            </a:r>
            <a:endParaRPr lang="da-DK" dirty="0"/>
          </a:p>
        </p:txBody>
      </p:sp>
      <p:sp>
        <p:nvSpPr>
          <p:cNvPr id="4" name="Pladsholder til tekst 3">
            <a:extLst>
              <a:ext uri="{FF2B5EF4-FFF2-40B4-BE49-F238E27FC236}">
                <a16:creationId xmlns:a16="http://schemas.microsoft.com/office/drawing/2014/main" id="{745F06C1-9EEE-1F61-4BB9-8726E057BEFC}"/>
              </a:ext>
            </a:extLst>
          </p:cNvPr>
          <p:cNvSpPr>
            <a:spLocks noGrp="1"/>
          </p:cNvSpPr>
          <p:nvPr>
            <p:ph type="body" sz="quarter" idx="11"/>
          </p:nvPr>
        </p:nvSpPr>
        <p:spPr/>
        <p:txBody>
          <a:bodyPr/>
          <a:lstStyle/>
          <a:p>
            <a:r>
              <a:rPr lang="da-DK" dirty="0"/>
              <a:t>Spørgsmål på KP-kommunesamarbejde (TEAMS)</a:t>
            </a:r>
          </a:p>
        </p:txBody>
      </p:sp>
      <p:graphicFrame>
        <p:nvGraphicFramePr>
          <p:cNvPr id="5" name="Tabel 4">
            <a:extLst>
              <a:ext uri="{FF2B5EF4-FFF2-40B4-BE49-F238E27FC236}">
                <a16:creationId xmlns:a16="http://schemas.microsoft.com/office/drawing/2014/main" id="{75D0A53C-D12A-2FCA-9CC4-9EC6133354B7}"/>
              </a:ext>
            </a:extLst>
          </p:cNvPr>
          <p:cNvGraphicFramePr>
            <a:graphicFrameLocks noGrp="1"/>
          </p:cNvGraphicFramePr>
          <p:nvPr>
            <p:extLst>
              <p:ext uri="{D42A27DB-BD31-4B8C-83A1-F6EECF244321}">
                <p14:modId xmlns:p14="http://schemas.microsoft.com/office/powerpoint/2010/main" val="569480000"/>
              </p:ext>
            </p:extLst>
          </p:nvPr>
        </p:nvGraphicFramePr>
        <p:xfrm>
          <a:off x="295275" y="1555800"/>
          <a:ext cx="8553450" cy="2689509"/>
        </p:xfrm>
        <a:graphic>
          <a:graphicData uri="http://schemas.openxmlformats.org/drawingml/2006/table">
            <a:tbl>
              <a:tblPr firstRow="1" bandRow="1">
                <a:tableStyleId>{5C22544A-7EE6-4342-B048-85BDC9FD1C3A}</a:tableStyleId>
              </a:tblPr>
              <a:tblGrid>
                <a:gridCol w="6373586">
                  <a:extLst>
                    <a:ext uri="{9D8B030D-6E8A-4147-A177-3AD203B41FA5}">
                      <a16:colId xmlns:a16="http://schemas.microsoft.com/office/drawing/2014/main" val="1467025457"/>
                    </a:ext>
                  </a:extLst>
                </a:gridCol>
                <a:gridCol w="2179864">
                  <a:extLst>
                    <a:ext uri="{9D8B030D-6E8A-4147-A177-3AD203B41FA5}">
                      <a16:colId xmlns:a16="http://schemas.microsoft.com/office/drawing/2014/main" val="1469809205"/>
                    </a:ext>
                  </a:extLst>
                </a:gridCol>
              </a:tblGrid>
              <a:tr h="323124">
                <a:tc>
                  <a:txBody>
                    <a:bodyPr/>
                    <a:lstStyle/>
                    <a:p>
                      <a:r>
                        <a:rPr lang="da-DK" sz="1200" dirty="0"/>
                        <a:t>Kort opsummering af spørgsmål</a:t>
                      </a:r>
                    </a:p>
                  </a:txBody>
                  <a:tcPr/>
                </a:tc>
                <a:tc>
                  <a:txBody>
                    <a:bodyPr/>
                    <a:lstStyle/>
                    <a:p>
                      <a:r>
                        <a:rPr lang="da-DK" sz="1200" dirty="0"/>
                        <a:t>Er der givet svar?</a:t>
                      </a:r>
                    </a:p>
                  </a:txBody>
                  <a:tcPr/>
                </a:tc>
                <a:extLst>
                  <a:ext uri="{0D108BD9-81ED-4DB2-BD59-A6C34878D82A}">
                    <a16:rowId xmlns:a16="http://schemas.microsoft.com/office/drawing/2014/main" val="3260667285"/>
                  </a:ext>
                </a:extLst>
              </a:tr>
              <a:tr h="423035">
                <a:tc>
                  <a:txBody>
                    <a:bodyPr/>
                    <a:lstStyle/>
                    <a:p>
                      <a:r>
                        <a:rPr lang="da-DK" sz="1200" dirty="0"/>
                        <a:t>Håndtering af ”</a:t>
                      </a:r>
                      <a:r>
                        <a:rPr lang="da-DK" sz="1200" dirty="0" err="1"/>
                        <a:t>papir”-regninger</a:t>
                      </a:r>
                      <a:r>
                        <a:rPr lang="da-DK" sz="1200" dirty="0"/>
                        <a:t> i KP frem for EG ON</a:t>
                      </a:r>
                    </a:p>
                  </a:txBody>
                  <a:tcPr/>
                </a:tc>
                <a:tc>
                  <a:txBody>
                    <a:bodyPr/>
                    <a:lstStyle/>
                    <a:p>
                      <a:r>
                        <a:rPr lang="da-DK" sz="1200" dirty="0"/>
                        <a:t>Ja </a:t>
                      </a:r>
                    </a:p>
                  </a:txBody>
                  <a:tcPr/>
                </a:tc>
                <a:extLst>
                  <a:ext uri="{0D108BD9-81ED-4DB2-BD59-A6C34878D82A}">
                    <a16:rowId xmlns:a16="http://schemas.microsoft.com/office/drawing/2014/main" val="3019688213"/>
                  </a:ext>
                </a:extLst>
              </a:tr>
              <a:tr h="423035">
                <a:tc>
                  <a:txBody>
                    <a:bodyPr/>
                    <a:lstStyle/>
                    <a:p>
                      <a:r>
                        <a:rPr lang="da-DK" sz="1200" dirty="0">
                          <a:solidFill>
                            <a:schemeClr val="tx1"/>
                          </a:solidFill>
                        </a:rPr>
                        <a:t>Er der nogle kommuner der giver supplerende hjælp (personligt tillæg) til tandbehandling</a:t>
                      </a:r>
                    </a:p>
                  </a:txBody>
                  <a:tcPr/>
                </a:tc>
                <a:tc>
                  <a:txBody>
                    <a:bodyPr/>
                    <a:lstStyle/>
                    <a:p>
                      <a:r>
                        <a:rPr lang="da-DK" sz="1200" dirty="0"/>
                        <a:t>Ja</a:t>
                      </a:r>
                    </a:p>
                  </a:txBody>
                  <a:tcPr/>
                </a:tc>
                <a:extLst>
                  <a:ext uri="{0D108BD9-81ED-4DB2-BD59-A6C34878D82A}">
                    <a16:rowId xmlns:a16="http://schemas.microsoft.com/office/drawing/2014/main" val="1098655840"/>
                  </a:ext>
                </a:extLst>
              </a:tr>
              <a:tr h="423035">
                <a:tc>
                  <a:txBody>
                    <a:bodyPr/>
                    <a:lstStyle/>
                    <a:p>
                      <a:r>
                        <a:rPr lang="da-DK" sz="1200" dirty="0"/>
                        <a:t>Er der nogle af jer, som oplever, at jeres </a:t>
                      </a:r>
                      <a:r>
                        <a:rPr lang="da-DK" sz="1200" dirty="0" err="1"/>
                        <a:t>eFaktura</a:t>
                      </a:r>
                      <a:r>
                        <a:rPr lang="da-DK" sz="1200" dirty="0"/>
                        <a:t> fra fysioterapeuterne går igennem automatisk fakturabehandling?</a:t>
                      </a:r>
                    </a:p>
                  </a:txBody>
                  <a:tcPr/>
                </a:tc>
                <a:tc>
                  <a:txBody>
                    <a:bodyPr/>
                    <a:lstStyle/>
                    <a:p>
                      <a:r>
                        <a:rPr lang="da-DK" sz="1200" dirty="0">
                          <a:solidFill>
                            <a:schemeClr val="tx1"/>
                          </a:solidFill>
                        </a:rPr>
                        <a:t>Nej</a:t>
                      </a:r>
                    </a:p>
                  </a:txBody>
                  <a:tcPr/>
                </a:tc>
                <a:extLst>
                  <a:ext uri="{0D108BD9-81ED-4DB2-BD59-A6C34878D82A}">
                    <a16:rowId xmlns:a16="http://schemas.microsoft.com/office/drawing/2014/main" val="3574242867"/>
                  </a:ext>
                </a:extLst>
              </a:tr>
              <a:tr h="423035">
                <a:tc>
                  <a:txBody>
                    <a:bodyPr/>
                    <a:lstStyle/>
                    <a:p>
                      <a:r>
                        <a:rPr lang="da-DK" sz="1200" dirty="0"/>
                        <a:t>Dag til dag flytninger i Supplerende hjælps sager.</a:t>
                      </a:r>
                    </a:p>
                  </a:txBody>
                  <a:tcPr/>
                </a:tc>
                <a:tc>
                  <a:txBody>
                    <a:bodyPr/>
                    <a:lstStyle/>
                    <a:p>
                      <a:r>
                        <a:rPr lang="da-DK" sz="1200" dirty="0"/>
                        <a:t>Delvist</a:t>
                      </a:r>
                    </a:p>
                  </a:txBody>
                  <a:tcPr/>
                </a:tc>
                <a:extLst>
                  <a:ext uri="{0D108BD9-81ED-4DB2-BD59-A6C34878D82A}">
                    <a16:rowId xmlns:a16="http://schemas.microsoft.com/office/drawing/2014/main" val="3709791887"/>
                  </a:ext>
                </a:extLst>
              </a:tr>
              <a:tr h="423035">
                <a:tc>
                  <a:txBody>
                    <a:bodyPr/>
                    <a:lstStyle/>
                    <a:p>
                      <a:r>
                        <a:rPr lang="da-DK" sz="1200" dirty="0"/>
                        <a:t>Udfordringer med selvbetjeningsløsninger opdateret til Dafolo/</a:t>
                      </a:r>
                      <a:r>
                        <a:rPr lang="da-DK" sz="1200" dirty="0" err="1"/>
                        <a:t>Borgeronline</a:t>
                      </a:r>
                      <a:r>
                        <a:rPr lang="da-DK" sz="1200" dirty="0"/>
                        <a:t> løsninger i forbindelse med EG-integrationen til KP. Hvor pårørende med digital fuldmagt ikke virker</a:t>
                      </a:r>
                    </a:p>
                    <a:p>
                      <a:r>
                        <a:rPr lang="da-DK" sz="1200" dirty="0"/>
                        <a:t> </a:t>
                      </a:r>
                    </a:p>
                  </a:txBody>
                  <a:tcPr/>
                </a:tc>
                <a:tc>
                  <a:txBody>
                    <a:bodyPr/>
                    <a:lstStyle/>
                    <a:p>
                      <a:r>
                        <a:rPr lang="da-DK" sz="1200"/>
                        <a:t>Ja</a:t>
                      </a:r>
                      <a:endParaRPr lang="da-DK" sz="1200" dirty="0"/>
                    </a:p>
                  </a:txBody>
                  <a:tcPr/>
                </a:tc>
                <a:extLst>
                  <a:ext uri="{0D108BD9-81ED-4DB2-BD59-A6C34878D82A}">
                    <a16:rowId xmlns:a16="http://schemas.microsoft.com/office/drawing/2014/main" val="1407367269"/>
                  </a:ext>
                </a:extLst>
              </a:tr>
            </a:tbl>
          </a:graphicData>
        </a:graphic>
      </p:graphicFrame>
    </p:spTree>
    <p:extLst>
      <p:ext uri="{BB962C8B-B14F-4D97-AF65-F5344CB8AC3E}">
        <p14:creationId xmlns:p14="http://schemas.microsoft.com/office/powerpoint/2010/main" val="1601493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ladsholder til billede 15" descr="Et billede, der indeholder tøj, person, menneske, mur&#10;&#10;Indhold genereret af kunstig intelligens kan være forkert.">
            <a:extLst>
              <a:ext uri="{FF2B5EF4-FFF2-40B4-BE49-F238E27FC236}">
                <a16:creationId xmlns:a16="http://schemas.microsoft.com/office/drawing/2014/main" id="{D16AB319-5DE1-6CA3-47FD-3D72ECCE56B0}"/>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2" name="Titel 1">
            <a:extLst>
              <a:ext uri="{FF2B5EF4-FFF2-40B4-BE49-F238E27FC236}">
                <a16:creationId xmlns:a16="http://schemas.microsoft.com/office/drawing/2014/main" id="{2501D680-9D88-F040-177D-EEC25C513AEA}"/>
              </a:ext>
            </a:extLst>
          </p:cNvPr>
          <p:cNvSpPr>
            <a:spLocks noGrp="1"/>
          </p:cNvSpPr>
          <p:nvPr>
            <p:ph type="title"/>
          </p:nvPr>
        </p:nvSpPr>
        <p:spPr/>
        <p:txBody>
          <a:bodyPr/>
          <a:lstStyle/>
          <a:p>
            <a:r>
              <a:rPr lang="da-DK" dirty="0"/>
              <a:t>Fysiske møder</a:t>
            </a:r>
            <a:br>
              <a:rPr lang="da-DK" dirty="0"/>
            </a:br>
            <a:r>
              <a:rPr lang="da-DK" dirty="0">
                <a:solidFill>
                  <a:schemeClr val="tx2"/>
                </a:solidFill>
              </a:rPr>
              <a:t>Emner og lokaler</a:t>
            </a:r>
            <a:br>
              <a:rPr lang="da-DK" dirty="0"/>
            </a:br>
            <a:endParaRPr lang="da-DK" dirty="0"/>
          </a:p>
        </p:txBody>
      </p:sp>
      <p:sp>
        <p:nvSpPr>
          <p:cNvPr id="3" name="Pladsholder til tekst 2">
            <a:extLst>
              <a:ext uri="{FF2B5EF4-FFF2-40B4-BE49-F238E27FC236}">
                <a16:creationId xmlns:a16="http://schemas.microsoft.com/office/drawing/2014/main" id="{15467BA8-0D49-1758-E39F-E607F6E83A3C}"/>
              </a:ext>
            </a:extLst>
          </p:cNvPr>
          <p:cNvSpPr>
            <a:spLocks noGrp="1"/>
          </p:cNvSpPr>
          <p:nvPr>
            <p:ph type="body" sz="quarter" idx="10"/>
          </p:nvPr>
        </p:nvSpPr>
        <p:spPr/>
        <p:txBody>
          <a:bodyPr/>
          <a:lstStyle/>
          <a:p>
            <a:r>
              <a:rPr lang="da-DK" sz="1200" dirty="0"/>
              <a:t>Som del af en ”fokuseret implementeringsindsats”, har mange efterlyst, at vi gentager noget i stil med regionsmøderne i 2024.</a:t>
            </a:r>
          </a:p>
          <a:p>
            <a:r>
              <a:rPr lang="da-DK" sz="1200" dirty="0"/>
              <a:t>Denne gang vil vi alene sætte én dag af pr. møde, og det er ikke afklaret, om vi afholder pr. region eller på anden vis.</a:t>
            </a:r>
          </a:p>
          <a:p>
            <a:endParaRPr lang="da-DK" sz="1200" dirty="0"/>
          </a:p>
          <a:p>
            <a:r>
              <a:rPr lang="da-DK" sz="1200" b="1" dirty="0"/>
              <a:t>Spørgeskema sendt d. 28.4</a:t>
            </a:r>
          </a:p>
          <a:p>
            <a:pPr marL="171450" indent="-171450">
              <a:buFont typeface="Arial" panose="020B0604020202020204" pitchFamily="34" charset="0"/>
              <a:buChar char="•"/>
            </a:pPr>
            <a:r>
              <a:rPr lang="da-DK" sz="1200" dirty="0"/>
              <a:t>Det er vigtigt, at I giver jeres (samlede) input til relevante emner</a:t>
            </a:r>
          </a:p>
          <a:p>
            <a:pPr marL="171450" indent="-171450">
              <a:buFont typeface="Arial" panose="020B0604020202020204" pitchFamily="34" charset="0"/>
              <a:buChar char="•"/>
            </a:pPr>
            <a:r>
              <a:rPr lang="da-DK" sz="1200" dirty="0"/>
              <a:t>Vi efterlyser desuden lokaler til møderne</a:t>
            </a:r>
          </a:p>
        </p:txBody>
      </p:sp>
      <p:sp>
        <p:nvSpPr>
          <p:cNvPr id="4" name="Pladsholder til tekst 3">
            <a:extLst>
              <a:ext uri="{FF2B5EF4-FFF2-40B4-BE49-F238E27FC236}">
                <a16:creationId xmlns:a16="http://schemas.microsoft.com/office/drawing/2014/main" id="{392F14EF-0E5C-25EA-BE85-F2DFF2EDDCC7}"/>
              </a:ext>
            </a:extLst>
          </p:cNvPr>
          <p:cNvSpPr>
            <a:spLocks noGrp="1"/>
          </p:cNvSpPr>
          <p:nvPr>
            <p:ph type="body" sz="quarter" idx="11"/>
          </p:nvPr>
        </p:nvSpPr>
        <p:spPr/>
        <p:txBody>
          <a:bodyPr/>
          <a:lstStyle/>
          <a:p>
            <a:r>
              <a:rPr lang="da-DK"/>
              <a:t>Kort nyt</a:t>
            </a:r>
            <a:endParaRPr lang="da-DK" dirty="0"/>
          </a:p>
        </p:txBody>
      </p:sp>
    </p:spTree>
    <p:extLst>
      <p:ext uri="{BB962C8B-B14F-4D97-AF65-F5344CB8AC3E}">
        <p14:creationId xmlns:p14="http://schemas.microsoft.com/office/powerpoint/2010/main" val="261215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E532E8-FFA1-C321-1C5A-A45A17ECAF0F}"/>
              </a:ext>
            </a:extLst>
          </p:cNvPr>
          <p:cNvSpPr>
            <a:spLocks noGrp="1"/>
          </p:cNvSpPr>
          <p:nvPr>
            <p:ph type="title"/>
          </p:nvPr>
        </p:nvSpPr>
        <p:spPr/>
        <p:txBody>
          <a:bodyPr/>
          <a:lstStyle/>
          <a:p>
            <a:r>
              <a:rPr lang="da-DK" dirty="0"/>
              <a:t>Udvalgte emner til prioritering</a:t>
            </a:r>
          </a:p>
        </p:txBody>
      </p:sp>
      <p:sp>
        <p:nvSpPr>
          <p:cNvPr id="3" name="Pladsholder til tekst 2">
            <a:extLst>
              <a:ext uri="{FF2B5EF4-FFF2-40B4-BE49-F238E27FC236}">
                <a16:creationId xmlns:a16="http://schemas.microsoft.com/office/drawing/2014/main" id="{CD36CB2A-08BE-4DE7-D541-F215BE62F0CA}"/>
              </a:ext>
            </a:extLst>
          </p:cNvPr>
          <p:cNvSpPr>
            <a:spLocks noGrp="1"/>
          </p:cNvSpPr>
          <p:nvPr>
            <p:ph type="body" sz="quarter" idx="10"/>
          </p:nvPr>
        </p:nvSpPr>
        <p:spPr>
          <a:xfrm>
            <a:off x="468313" y="1419225"/>
            <a:ext cx="1695767" cy="3168650"/>
          </a:xfrm>
        </p:spPr>
        <p:txBody>
          <a:bodyPr/>
          <a:lstStyle/>
          <a:p>
            <a:pPr indent="0">
              <a:buNone/>
            </a:pPr>
            <a:r>
              <a:rPr lang="da-DK" u="sng" dirty="0"/>
              <a:t>Antal svar d.d.:</a:t>
            </a:r>
          </a:p>
          <a:p>
            <a:pPr indent="0">
              <a:buNone/>
            </a:pPr>
            <a:r>
              <a:rPr lang="da-DK"/>
              <a:t>42</a:t>
            </a:r>
            <a:endParaRPr lang="da-DK" dirty="0"/>
          </a:p>
          <a:p>
            <a:pPr indent="0">
              <a:buNone/>
            </a:pPr>
            <a:endParaRPr lang="da-DK" u="sng" dirty="0"/>
          </a:p>
          <a:p>
            <a:pPr indent="0">
              <a:buNone/>
            </a:pPr>
            <a:r>
              <a:rPr lang="da-DK" dirty="0"/>
              <a:t>Pt. ”konkurrerer” 4 emner, så jeres besvarelse har betydning!</a:t>
            </a:r>
          </a:p>
          <a:p>
            <a:pPr indent="0">
              <a:buNone/>
            </a:pPr>
            <a:endParaRPr lang="da-DK" dirty="0"/>
          </a:p>
          <a:p>
            <a:pPr indent="0">
              <a:buNone/>
            </a:pPr>
            <a:r>
              <a:rPr lang="da-DK" dirty="0"/>
              <a:t>MAF er ikke blandt emnerne til prioritering. </a:t>
            </a:r>
          </a:p>
          <a:p>
            <a:pPr indent="0">
              <a:buNone/>
            </a:pPr>
            <a:r>
              <a:rPr lang="da-DK" dirty="0"/>
              <a:t>Vi er opmærksomme på behovet, men arbejder på anden indsats relateret MAF.</a:t>
            </a:r>
          </a:p>
        </p:txBody>
      </p:sp>
      <p:sp>
        <p:nvSpPr>
          <p:cNvPr id="4" name="Pladsholder til tekst 3">
            <a:extLst>
              <a:ext uri="{FF2B5EF4-FFF2-40B4-BE49-F238E27FC236}">
                <a16:creationId xmlns:a16="http://schemas.microsoft.com/office/drawing/2014/main" id="{A05C94BB-7F26-645C-27C1-CCE994DECB69}"/>
              </a:ext>
            </a:extLst>
          </p:cNvPr>
          <p:cNvSpPr>
            <a:spLocks noGrp="1"/>
          </p:cNvSpPr>
          <p:nvPr>
            <p:ph type="body" sz="quarter" idx="11"/>
          </p:nvPr>
        </p:nvSpPr>
        <p:spPr/>
        <p:txBody>
          <a:bodyPr/>
          <a:lstStyle/>
          <a:p>
            <a:r>
              <a:rPr lang="da-DK" dirty="0"/>
              <a:t>Kort nyt</a:t>
            </a:r>
          </a:p>
        </p:txBody>
      </p:sp>
      <p:pic>
        <p:nvPicPr>
          <p:cNvPr id="7" name="Billede 6">
            <a:extLst>
              <a:ext uri="{FF2B5EF4-FFF2-40B4-BE49-F238E27FC236}">
                <a16:creationId xmlns:a16="http://schemas.microsoft.com/office/drawing/2014/main" id="{A36F639B-6EBF-57C9-900B-0ED63A37A4AF}"/>
              </a:ext>
            </a:extLst>
          </p:cNvPr>
          <p:cNvPicPr>
            <a:picLocks noChangeAspect="1"/>
          </p:cNvPicPr>
          <p:nvPr/>
        </p:nvPicPr>
        <p:blipFill>
          <a:blip r:embed="rId2"/>
          <a:stretch>
            <a:fillRect/>
          </a:stretch>
        </p:blipFill>
        <p:spPr>
          <a:xfrm>
            <a:off x="2220301" y="1067173"/>
            <a:ext cx="2858032" cy="3872753"/>
          </a:xfrm>
          <a:prstGeom prst="rect">
            <a:avLst/>
          </a:prstGeom>
          <a:ln>
            <a:noFill/>
          </a:ln>
          <a:effectLst>
            <a:outerShdw blurRad="190500" algn="tl" rotWithShape="0">
              <a:srgbClr val="000000">
                <a:alpha val="70000"/>
              </a:srgbClr>
            </a:outerShdw>
          </a:effectLst>
        </p:spPr>
      </p:pic>
      <p:pic>
        <p:nvPicPr>
          <p:cNvPr id="9" name="Billede 8">
            <a:extLst>
              <a:ext uri="{FF2B5EF4-FFF2-40B4-BE49-F238E27FC236}">
                <a16:creationId xmlns:a16="http://schemas.microsoft.com/office/drawing/2014/main" id="{7DFE4A9D-CA6D-FFBD-E66F-1CAAFDAE9BFC}"/>
              </a:ext>
            </a:extLst>
          </p:cNvPr>
          <p:cNvPicPr>
            <a:picLocks noChangeAspect="1"/>
          </p:cNvPicPr>
          <p:nvPr/>
        </p:nvPicPr>
        <p:blipFill>
          <a:blip r:embed="rId3"/>
          <a:stretch>
            <a:fillRect/>
          </a:stretch>
        </p:blipFill>
        <p:spPr>
          <a:xfrm>
            <a:off x="5437466" y="1067173"/>
            <a:ext cx="1613065" cy="1397190"/>
          </a:xfrm>
          <a:prstGeom prst="rect">
            <a:avLst/>
          </a:prstGeom>
          <a:ln>
            <a:noFill/>
          </a:ln>
          <a:effectLst>
            <a:outerShdw blurRad="190500" algn="tl" rotWithShape="0">
              <a:srgbClr val="000000">
                <a:alpha val="70000"/>
              </a:srgbClr>
            </a:outerShdw>
          </a:effectLst>
        </p:spPr>
      </p:pic>
      <p:pic>
        <p:nvPicPr>
          <p:cNvPr id="11" name="Billede 10">
            <a:extLst>
              <a:ext uri="{FF2B5EF4-FFF2-40B4-BE49-F238E27FC236}">
                <a16:creationId xmlns:a16="http://schemas.microsoft.com/office/drawing/2014/main" id="{4E4AFF43-75F7-F502-2372-BF5F1D675D61}"/>
              </a:ext>
            </a:extLst>
          </p:cNvPr>
          <p:cNvPicPr>
            <a:picLocks noChangeAspect="1"/>
          </p:cNvPicPr>
          <p:nvPr/>
        </p:nvPicPr>
        <p:blipFill>
          <a:blip r:embed="rId4"/>
          <a:stretch>
            <a:fillRect/>
          </a:stretch>
        </p:blipFill>
        <p:spPr>
          <a:xfrm>
            <a:off x="5223989" y="2679138"/>
            <a:ext cx="4157697" cy="84610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4636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B870F8-3B17-D3E9-5656-5BC73C52D8E3}"/>
              </a:ext>
            </a:extLst>
          </p:cNvPr>
          <p:cNvSpPr>
            <a:spLocks noGrp="1"/>
          </p:cNvSpPr>
          <p:nvPr>
            <p:ph type="title"/>
          </p:nvPr>
        </p:nvSpPr>
        <p:spPr/>
        <p:txBody>
          <a:bodyPr/>
          <a:lstStyle/>
          <a:p>
            <a:r>
              <a:rPr lang="da-DK" dirty="0"/>
              <a:t>Opsamling på daglig flytning</a:t>
            </a:r>
            <a:br>
              <a:rPr lang="da-DK" dirty="0"/>
            </a:br>
            <a:r>
              <a:rPr lang="da-DK" sz="1600" dirty="0"/>
              <a:t>(introduceret i april, release 5.4)</a:t>
            </a:r>
            <a:endParaRPr lang="da-DK" dirty="0"/>
          </a:p>
        </p:txBody>
      </p:sp>
      <p:sp>
        <p:nvSpPr>
          <p:cNvPr id="3" name="Pladsholder til tekst 2">
            <a:extLst>
              <a:ext uri="{FF2B5EF4-FFF2-40B4-BE49-F238E27FC236}">
                <a16:creationId xmlns:a16="http://schemas.microsoft.com/office/drawing/2014/main" id="{73F113F0-07C5-D84F-6994-D8F02815A06C}"/>
              </a:ext>
            </a:extLst>
          </p:cNvPr>
          <p:cNvSpPr>
            <a:spLocks noGrp="1"/>
          </p:cNvSpPr>
          <p:nvPr>
            <p:ph type="body" sz="quarter" idx="10"/>
          </p:nvPr>
        </p:nvSpPr>
        <p:spPr/>
        <p:txBody>
          <a:bodyPr/>
          <a:lstStyle/>
          <a:p>
            <a:r>
              <a:rPr lang="da-DK" b="1" dirty="0"/>
              <a:t>Temavejledningen</a:t>
            </a:r>
            <a:r>
              <a:rPr lang="da-DK" dirty="0"/>
              <a:t> </a:t>
            </a:r>
            <a:r>
              <a:rPr lang="da-DK" b="1" dirty="0"/>
              <a:t>om flytning </a:t>
            </a:r>
            <a:r>
              <a:rPr lang="da-DK" dirty="0"/>
              <a:t>er blevet opdateret efter gode forslag fra jer. Tak.</a:t>
            </a:r>
          </a:p>
          <a:p>
            <a:r>
              <a:rPr lang="da-DK" dirty="0"/>
              <a:t>- Vigtigst at opgave ikke lukkes, men kun kan færdiggøres hvis der ikke medfører bevillinger, udbetalinger eller træk i KP. (men allerede modtagne </a:t>
            </a:r>
            <a:r>
              <a:rPr lang="da-DK" dirty="0" err="1"/>
              <a:t>efakturaer</a:t>
            </a:r>
            <a:r>
              <a:rPr lang="da-DK" dirty="0"/>
              <a:t> til eksisterende sager kan fx godkendes)</a:t>
            </a:r>
          </a:p>
          <a:p>
            <a:endParaRPr lang="da-DK" dirty="0"/>
          </a:p>
          <a:p>
            <a:endParaRPr lang="da-DK" dirty="0"/>
          </a:p>
          <a:p>
            <a:endParaRPr lang="da-DK" dirty="0"/>
          </a:p>
          <a:p>
            <a:endParaRPr lang="da-DK" dirty="0"/>
          </a:p>
          <a:p>
            <a:r>
              <a:rPr lang="da-DK" dirty="0"/>
              <a:t>Der er opstartet et oplæg på Teams omkring arbejdsgang ved overdragelse af </a:t>
            </a:r>
            <a:r>
              <a:rPr lang="da-DK" b="1" dirty="0"/>
              <a:t>borgere med supplerende hjælp som flytter </a:t>
            </a:r>
            <a:r>
              <a:rPr lang="da-DK" dirty="0"/>
              <a:t>midt på måneden. Kom gerne med input der.</a:t>
            </a:r>
          </a:p>
          <a:p>
            <a:endParaRPr lang="da-DK" dirty="0"/>
          </a:p>
        </p:txBody>
      </p:sp>
      <p:sp>
        <p:nvSpPr>
          <p:cNvPr id="4" name="Pladsholder til tekst 3">
            <a:extLst>
              <a:ext uri="{FF2B5EF4-FFF2-40B4-BE49-F238E27FC236}">
                <a16:creationId xmlns:a16="http://schemas.microsoft.com/office/drawing/2014/main" id="{1D3B892E-4F1C-3DF5-4E77-F4849C060F1B}"/>
              </a:ext>
            </a:extLst>
          </p:cNvPr>
          <p:cNvSpPr>
            <a:spLocks noGrp="1"/>
          </p:cNvSpPr>
          <p:nvPr>
            <p:ph type="body" sz="quarter" idx="11"/>
          </p:nvPr>
        </p:nvSpPr>
        <p:spPr/>
        <p:txBody>
          <a:bodyPr/>
          <a:lstStyle/>
          <a:p>
            <a:r>
              <a:rPr lang="da-DK" dirty="0"/>
              <a:t>Kort nyt</a:t>
            </a:r>
          </a:p>
        </p:txBody>
      </p:sp>
      <p:pic>
        <p:nvPicPr>
          <p:cNvPr id="10" name="Pladsholder til billede 6" descr="Et billede, der indeholder udendørs, græs, træ, Eng&#10;&#10;Indhold genereret af kunstig intelligens kan være forkert.">
            <a:extLst>
              <a:ext uri="{FF2B5EF4-FFF2-40B4-BE49-F238E27FC236}">
                <a16:creationId xmlns:a16="http://schemas.microsoft.com/office/drawing/2014/main" id="{A470CC83-99B4-6306-C3C6-B0C4AE2A0CA5}"/>
              </a:ext>
            </a:extLst>
          </p:cNvPr>
          <p:cNvPicPr>
            <a:picLocks noChangeAspect="1"/>
          </p:cNvPicPr>
          <p:nvPr/>
        </p:nvPicPr>
        <p:blipFill>
          <a:blip r:embed="rId2"/>
          <a:srcRect l="15143" r="15143"/>
          <a:stretch>
            <a:fillRect/>
          </a:stretch>
        </p:blipFill>
        <p:spPr>
          <a:xfrm>
            <a:off x="4571999" y="0"/>
            <a:ext cx="5263015" cy="5171395"/>
          </a:xfrm>
          <a:prstGeom prst="rect">
            <a:avLst/>
          </a:prstGeom>
        </p:spPr>
      </p:pic>
      <p:pic>
        <p:nvPicPr>
          <p:cNvPr id="11" name="Billede 10">
            <a:extLst>
              <a:ext uri="{FF2B5EF4-FFF2-40B4-BE49-F238E27FC236}">
                <a16:creationId xmlns:a16="http://schemas.microsoft.com/office/drawing/2014/main" id="{9701F092-09B4-B550-E046-3FF6EAAD74F3}"/>
              </a:ext>
            </a:extLst>
          </p:cNvPr>
          <p:cNvPicPr>
            <a:picLocks noChangeAspect="1"/>
          </p:cNvPicPr>
          <p:nvPr/>
        </p:nvPicPr>
        <p:blipFill>
          <a:blip r:embed="rId3"/>
          <a:stretch>
            <a:fillRect/>
          </a:stretch>
        </p:blipFill>
        <p:spPr>
          <a:xfrm>
            <a:off x="5384097" y="123786"/>
            <a:ext cx="3417443" cy="5031865"/>
          </a:xfrm>
          <a:prstGeom prst="rect">
            <a:avLst/>
          </a:prstGeom>
        </p:spPr>
      </p:pic>
      <p:sp>
        <p:nvSpPr>
          <p:cNvPr id="13" name="Pladsholder til billede 12">
            <a:extLst>
              <a:ext uri="{FF2B5EF4-FFF2-40B4-BE49-F238E27FC236}">
                <a16:creationId xmlns:a16="http://schemas.microsoft.com/office/drawing/2014/main" id="{4C4C3B54-9398-EA27-B96B-25028DC6740B}"/>
              </a:ext>
            </a:extLst>
          </p:cNvPr>
          <p:cNvSpPr>
            <a:spLocks noGrp="1"/>
          </p:cNvSpPr>
          <p:nvPr>
            <p:ph type="pic" sz="quarter" idx="12"/>
          </p:nvPr>
        </p:nvSpPr>
        <p:spPr/>
        <p:txBody>
          <a:bodyPr/>
          <a:lstStyle/>
          <a:p>
            <a:endParaRPr lang="da-DK"/>
          </a:p>
        </p:txBody>
      </p:sp>
      <p:graphicFrame>
        <p:nvGraphicFramePr>
          <p:cNvPr id="9" name="Tabel 8">
            <a:extLst>
              <a:ext uri="{FF2B5EF4-FFF2-40B4-BE49-F238E27FC236}">
                <a16:creationId xmlns:a16="http://schemas.microsoft.com/office/drawing/2014/main" id="{476C565F-FD90-C9C5-7DA2-D4D095CC9317}"/>
              </a:ext>
            </a:extLst>
          </p:cNvPr>
          <p:cNvGraphicFramePr>
            <a:graphicFrameLocks noGrp="1"/>
          </p:cNvGraphicFramePr>
          <p:nvPr>
            <p:extLst>
              <p:ext uri="{D42A27DB-BD31-4B8C-83A1-F6EECF244321}">
                <p14:modId xmlns:p14="http://schemas.microsoft.com/office/powerpoint/2010/main" val="619290300"/>
              </p:ext>
            </p:extLst>
          </p:nvPr>
        </p:nvGraphicFramePr>
        <p:xfrm>
          <a:off x="5311140" y="1303020"/>
          <a:ext cx="3600322" cy="1836420"/>
        </p:xfrm>
        <a:graphic>
          <a:graphicData uri="http://schemas.openxmlformats.org/drawingml/2006/table">
            <a:tbl>
              <a:tblPr firstRow="1" firstCol="1" bandRow="1">
                <a:tableStyleId>{5C22544A-7EE6-4342-B048-85BDC9FD1C3A}</a:tableStyleId>
              </a:tblPr>
              <a:tblGrid>
                <a:gridCol w="3600322">
                  <a:extLst>
                    <a:ext uri="{9D8B030D-6E8A-4147-A177-3AD203B41FA5}">
                      <a16:colId xmlns:a16="http://schemas.microsoft.com/office/drawing/2014/main" val="2774369305"/>
                    </a:ext>
                  </a:extLst>
                </a:gridCol>
              </a:tblGrid>
              <a:tr h="870742">
                <a:tc>
                  <a:txBody>
                    <a:bodyPr/>
                    <a:lstStyle/>
                    <a:p>
                      <a:pPr>
                        <a:lnSpc>
                          <a:spcPct val="107000"/>
                        </a:lnSpc>
                        <a:spcAft>
                          <a:spcPts val="800"/>
                        </a:spcAft>
                        <a:buNone/>
                      </a:pPr>
                      <a:r>
                        <a:rPr lang="da-DK" sz="1100" dirty="0">
                          <a:effectLst/>
                        </a:rPr>
                        <a:t>Tilføjelse af afsnit 1.6.3 om udgåede opgavetyper</a:t>
                      </a:r>
                    </a:p>
                    <a:p>
                      <a:pPr>
                        <a:lnSpc>
                          <a:spcPct val="107000"/>
                        </a:lnSpc>
                        <a:spcAft>
                          <a:spcPts val="800"/>
                        </a:spcAft>
                        <a:buNone/>
                      </a:pPr>
                      <a:r>
                        <a:rPr lang="da-DK" sz="1100" dirty="0">
                          <a:effectLst/>
                        </a:rPr>
                        <a:t>Og Eksempel O</a:t>
                      </a:r>
                      <a:endParaRPr lang="da-DK"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solidFill>
                      <a:srgbClr val="6F3E7F"/>
                    </a:solidFill>
                  </a:tcPr>
                </a:tc>
                <a:extLst>
                  <a:ext uri="{0D108BD9-81ED-4DB2-BD59-A6C34878D82A}">
                    <a16:rowId xmlns:a16="http://schemas.microsoft.com/office/drawing/2014/main" val="3856255700"/>
                  </a:ext>
                </a:extLst>
              </a:tr>
              <a:tr h="482839">
                <a:tc>
                  <a:txBody>
                    <a:bodyPr/>
                    <a:lstStyle/>
                    <a:p>
                      <a:pPr>
                        <a:lnSpc>
                          <a:spcPct val="107000"/>
                        </a:lnSpc>
                        <a:spcAft>
                          <a:spcPts val="800"/>
                        </a:spcAft>
                        <a:buNone/>
                      </a:pPr>
                      <a:r>
                        <a:rPr lang="da-DK" sz="1100" dirty="0">
                          <a:effectLst/>
                        </a:rPr>
                        <a:t>Rettelser i 1.1, 1.3.2 og tilføjet eksempel P og afsnit 1.3.2.4</a:t>
                      </a:r>
                      <a:endParaRPr lang="da-DK"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solidFill>
                      <a:srgbClr val="6F3E7F"/>
                    </a:solidFill>
                  </a:tcPr>
                </a:tc>
                <a:extLst>
                  <a:ext uri="{0D108BD9-81ED-4DB2-BD59-A6C34878D82A}">
                    <a16:rowId xmlns:a16="http://schemas.microsoft.com/office/drawing/2014/main" val="1808252745"/>
                  </a:ext>
                </a:extLst>
              </a:tr>
              <a:tr h="482839">
                <a:tc>
                  <a:txBody>
                    <a:bodyPr/>
                    <a:lstStyle/>
                    <a:p>
                      <a:pPr>
                        <a:lnSpc>
                          <a:spcPct val="107000"/>
                        </a:lnSpc>
                        <a:spcAft>
                          <a:spcPts val="800"/>
                        </a:spcAft>
                        <a:buNone/>
                      </a:pPr>
                      <a:r>
                        <a:rPr lang="da-DK" sz="1100" dirty="0">
                          <a:effectLst/>
                        </a:rPr>
                        <a:t>Rettelser i 1.1, 1.2.2, 1.3.2.1. Tilføjet eksempel C2</a:t>
                      </a:r>
                      <a:endParaRPr lang="da-DK"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solidFill>
                      <a:srgbClr val="6F3E7F"/>
                    </a:solidFill>
                  </a:tcPr>
                </a:tc>
                <a:extLst>
                  <a:ext uri="{0D108BD9-81ED-4DB2-BD59-A6C34878D82A}">
                    <a16:rowId xmlns:a16="http://schemas.microsoft.com/office/drawing/2014/main" val="546826614"/>
                  </a:ext>
                </a:extLst>
              </a:tr>
            </a:tbl>
          </a:graphicData>
        </a:graphic>
      </p:graphicFrame>
      <p:sp>
        <p:nvSpPr>
          <p:cNvPr id="6" name="Tekstfelt 5">
            <a:extLst>
              <a:ext uri="{FF2B5EF4-FFF2-40B4-BE49-F238E27FC236}">
                <a16:creationId xmlns:a16="http://schemas.microsoft.com/office/drawing/2014/main" id="{7450A241-6099-0C04-3E57-6917C46214B8}"/>
              </a:ext>
            </a:extLst>
          </p:cNvPr>
          <p:cNvSpPr txBox="1"/>
          <p:nvPr/>
        </p:nvSpPr>
        <p:spPr>
          <a:xfrm>
            <a:off x="228576" y="2490343"/>
            <a:ext cx="4110885" cy="432018"/>
          </a:xfrm>
          <a:prstGeom prst="rect">
            <a:avLst/>
          </a:prstGeom>
          <a:solidFill>
            <a:schemeClr val="bg2"/>
          </a:solidFill>
          <a:ln>
            <a:noFill/>
          </a:ln>
        </p:spPr>
        <p:txBody>
          <a:bodyPr wrap="square">
            <a:spAutoFit/>
          </a:bodyPr>
          <a:lstStyle/>
          <a:p>
            <a:pPr algn="ctr">
              <a:spcAft>
                <a:spcPts val="300"/>
              </a:spcAft>
            </a:pPr>
            <a:r>
              <a:rPr lang="da-DK" sz="1050" kern="0" dirty="0">
                <a:latin typeface="Neue Haas Grotesk Text Pro" panose="020B0504020202020204" pitchFamily="34" charset="77"/>
                <a:cs typeface="Arial"/>
                <a:hlinkClick r:id="rId4"/>
              </a:rPr>
              <a:t>LINK</a:t>
            </a:r>
            <a:r>
              <a:rPr lang="da-DK" sz="1050" kern="0" dirty="0">
                <a:latin typeface="Neue Haas Grotesk Text Pro" panose="020B0504020202020204" pitchFamily="34" charset="77"/>
                <a:cs typeface="Arial"/>
              </a:rPr>
              <a:t> – Dokumentbiblioteket / Vejlednings- og uddannelsesmaterialer / Temavejledninger (KP) / Flytning</a:t>
            </a:r>
          </a:p>
        </p:txBody>
      </p:sp>
    </p:spTree>
    <p:extLst>
      <p:ext uri="{BB962C8B-B14F-4D97-AF65-F5344CB8AC3E}">
        <p14:creationId xmlns:p14="http://schemas.microsoft.com/office/powerpoint/2010/main" val="811412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8139DC-D2E1-3543-29D6-66820801300C}"/>
              </a:ext>
            </a:extLst>
          </p:cNvPr>
          <p:cNvSpPr>
            <a:spLocks noGrp="1"/>
          </p:cNvSpPr>
          <p:nvPr>
            <p:ph type="title"/>
          </p:nvPr>
        </p:nvSpPr>
        <p:spPr/>
        <p:txBody>
          <a:bodyPr/>
          <a:lstStyle/>
          <a:p>
            <a:r>
              <a:rPr lang="da-DK" dirty="0"/>
              <a:t>Velkommen til mødet</a:t>
            </a:r>
          </a:p>
        </p:txBody>
      </p:sp>
      <p:sp>
        <p:nvSpPr>
          <p:cNvPr id="3" name="Pladsholder til tekst 2">
            <a:extLst>
              <a:ext uri="{FF2B5EF4-FFF2-40B4-BE49-F238E27FC236}">
                <a16:creationId xmlns:a16="http://schemas.microsoft.com/office/drawing/2014/main" id="{B7083DBB-5450-036A-0E82-300D990BEEBA}"/>
              </a:ext>
            </a:extLst>
          </p:cNvPr>
          <p:cNvSpPr>
            <a:spLocks noGrp="1"/>
          </p:cNvSpPr>
          <p:nvPr>
            <p:ph type="body" sz="quarter" idx="10"/>
          </p:nvPr>
        </p:nvSpPr>
        <p:spPr/>
        <p:txBody>
          <a:bodyPr/>
          <a:lstStyle/>
          <a:p>
            <a:r>
              <a:rPr lang="da-DK" dirty="0"/>
              <a:t>Praktisk information</a:t>
            </a:r>
          </a:p>
        </p:txBody>
      </p:sp>
      <p:sp>
        <p:nvSpPr>
          <p:cNvPr id="15" name="Pladsholder til tekst 14">
            <a:extLst>
              <a:ext uri="{FF2B5EF4-FFF2-40B4-BE49-F238E27FC236}">
                <a16:creationId xmlns:a16="http://schemas.microsoft.com/office/drawing/2014/main" id="{8F30779B-9B87-B0BA-E598-39E17C5B3F9E}"/>
              </a:ext>
            </a:extLst>
          </p:cNvPr>
          <p:cNvSpPr>
            <a:spLocks noGrp="1"/>
          </p:cNvSpPr>
          <p:nvPr>
            <p:ph type="body" sz="quarter" idx="11"/>
          </p:nvPr>
        </p:nvSpPr>
        <p:spPr/>
        <p:txBody>
          <a:bodyPr/>
          <a:lstStyle/>
          <a:p>
            <a:r>
              <a:rPr lang="da-DK" dirty="0"/>
              <a:t>Praktisk information</a:t>
            </a:r>
          </a:p>
        </p:txBody>
      </p:sp>
      <p:sp>
        <p:nvSpPr>
          <p:cNvPr id="16" name="Rektangel 15">
            <a:extLst>
              <a:ext uri="{FF2B5EF4-FFF2-40B4-BE49-F238E27FC236}">
                <a16:creationId xmlns:a16="http://schemas.microsoft.com/office/drawing/2014/main" id="{21F118B1-EAF2-493C-9147-1E7CD7809AA9}"/>
              </a:ext>
            </a:extLst>
          </p:cNvPr>
          <p:cNvSpPr/>
          <p:nvPr/>
        </p:nvSpPr>
        <p:spPr>
          <a:xfrm>
            <a:off x="6519862" y="1635646"/>
            <a:ext cx="1188000" cy="1188000"/>
          </a:xfrm>
          <a:prstGeom prst="rect">
            <a:avLst/>
          </a:prstGeom>
          <a:solidFill>
            <a:srgbClr val="F3EFE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br>
              <a:rPr lang="da-DK" sz="800" dirty="0">
                <a:solidFill>
                  <a:schemeClr val="tx1"/>
                </a:solidFill>
                <a:highlight>
                  <a:srgbClr val="111111"/>
                </a:highlight>
                <a:latin typeface="Arial"/>
                <a:cs typeface="Arial"/>
              </a:rPr>
            </a:br>
            <a:endParaRPr lang="da-DK" sz="800" dirty="0">
              <a:solidFill>
                <a:schemeClr val="tx1"/>
              </a:solidFill>
              <a:highlight>
                <a:srgbClr val="111111"/>
              </a:highlight>
              <a:latin typeface="Arial"/>
              <a:cs typeface="Arial"/>
            </a:endParaRPr>
          </a:p>
        </p:txBody>
      </p:sp>
      <p:sp>
        <p:nvSpPr>
          <p:cNvPr id="24" name="Rektangel 23">
            <a:extLst>
              <a:ext uri="{FF2B5EF4-FFF2-40B4-BE49-F238E27FC236}">
                <a16:creationId xmlns:a16="http://schemas.microsoft.com/office/drawing/2014/main" id="{6222D2E4-BE8A-4DF9-9F76-A3B694628A7D}"/>
              </a:ext>
            </a:extLst>
          </p:cNvPr>
          <p:cNvSpPr/>
          <p:nvPr/>
        </p:nvSpPr>
        <p:spPr>
          <a:xfrm>
            <a:off x="5148263" y="1635646"/>
            <a:ext cx="1188000" cy="1188000"/>
          </a:xfrm>
          <a:prstGeom prst="rect">
            <a:avLst/>
          </a:prstGeom>
          <a:solidFill>
            <a:srgbClr val="F3EFE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br>
              <a:rPr lang="da-DK" sz="800" dirty="0">
                <a:solidFill>
                  <a:schemeClr val="tx1"/>
                </a:solidFill>
                <a:highlight>
                  <a:srgbClr val="111111"/>
                </a:highlight>
                <a:latin typeface="Arial"/>
                <a:cs typeface="Arial"/>
              </a:rPr>
            </a:br>
            <a:endParaRPr lang="da-DK" sz="800" dirty="0">
              <a:solidFill>
                <a:schemeClr val="tx1"/>
              </a:solidFill>
              <a:highlight>
                <a:srgbClr val="111111"/>
              </a:highlight>
              <a:latin typeface="Arial"/>
              <a:cs typeface="Arial"/>
            </a:endParaRPr>
          </a:p>
        </p:txBody>
      </p:sp>
      <p:sp>
        <p:nvSpPr>
          <p:cNvPr id="28" name="Rektangel 27">
            <a:extLst>
              <a:ext uri="{FF2B5EF4-FFF2-40B4-BE49-F238E27FC236}">
                <a16:creationId xmlns:a16="http://schemas.microsoft.com/office/drawing/2014/main" id="{579917F8-D357-4E3A-A7E0-B723DA55A843}"/>
              </a:ext>
            </a:extLst>
          </p:cNvPr>
          <p:cNvSpPr/>
          <p:nvPr/>
        </p:nvSpPr>
        <p:spPr>
          <a:xfrm>
            <a:off x="6519862" y="2995592"/>
            <a:ext cx="1188000" cy="1188000"/>
          </a:xfrm>
          <a:prstGeom prst="rect">
            <a:avLst/>
          </a:prstGeom>
          <a:solidFill>
            <a:srgbClr val="F3EFE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br>
              <a:rPr lang="da-DK" sz="800" dirty="0">
                <a:solidFill>
                  <a:schemeClr val="tx1"/>
                </a:solidFill>
                <a:highlight>
                  <a:srgbClr val="111111"/>
                </a:highlight>
                <a:latin typeface="Arial"/>
                <a:cs typeface="Arial"/>
              </a:rPr>
            </a:br>
            <a:endParaRPr lang="da-DK" sz="800" dirty="0">
              <a:solidFill>
                <a:schemeClr val="tx1"/>
              </a:solidFill>
              <a:highlight>
                <a:srgbClr val="111111"/>
              </a:highlight>
              <a:latin typeface="Arial"/>
              <a:cs typeface="Arial"/>
            </a:endParaRPr>
          </a:p>
        </p:txBody>
      </p:sp>
      <p:sp>
        <p:nvSpPr>
          <p:cNvPr id="29" name="Rektangel 28">
            <a:extLst>
              <a:ext uri="{FF2B5EF4-FFF2-40B4-BE49-F238E27FC236}">
                <a16:creationId xmlns:a16="http://schemas.microsoft.com/office/drawing/2014/main" id="{99BDFE66-56AF-4823-9C0A-8B9B8A916B7E}"/>
              </a:ext>
            </a:extLst>
          </p:cNvPr>
          <p:cNvSpPr/>
          <p:nvPr/>
        </p:nvSpPr>
        <p:spPr>
          <a:xfrm>
            <a:off x="5148263" y="2995592"/>
            <a:ext cx="1188000" cy="1188000"/>
          </a:xfrm>
          <a:prstGeom prst="rect">
            <a:avLst/>
          </a:prstGeom>
          <a:solidFill>
            <a:srgbClr val="F3EFE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da-DK" sz="800" dirty="0">
              <a:solidFill>
                <a:schemeClr val="tx1"/>
              </a:solidFill>
              <a:highlight>
                <a:srgbClr val="111111"/>
              </a:highlight>
              <a:latin typeface="Arial"/>
              <a:cs typeface="Arial"/>
            </a:endParaRPr>
          </a:p>
        </p:txBody>
      </p:sp>
      <p:pic>
        <p:nvPicPr>
          <p:cNvPr id="12" name="Grafik 11">
            <a:extLst>
              <a:ext uri="{FF2B5EF4-FFF2-40B4-BE49-F238E27FC236}">
                <a16:creationId xmlns:a16="http://schemas.microsoft.com/office/drawing/2014/main" id="{DC5733E1-1227-48F0-995D-602ABA641C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15475" y="3285238"/>
            <a:ext cx="596774" cy="596774"/>
          </a:xfrm>
          <a:prstGeom prst="rect">
            <a:avLst/>
          </a:prstGeom>
        </p:spPr>
      </p:pic>
      <p:pic>
        <p:nvPicPr>
          <p:cNvPr id="31" name="Grafik 30">
            <a:extLst>
              <a:ext uri="{FF2B5EF4-FFF2-40B4-BE49-F238E27FC236}">
                <a16:creationId xmlns:a16="http://schemas.microsoft.com/office/drawing/2014/main" id="{867982C6-240C-4FDB-B29E-A33322D85F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04780" y="2041660"/>
            <a:ext cx="343429" cy="366983"/>
          </a:xfrm>
          <a:prstGeom prst="rect">
            <a:avLst/>
          </a:prstGeom>
        </p:spPr>
      </p:pic>
      <p:pic>
        <p:nvPicPr>
          <p:cNvPr id="33" name="Grafik 32">
            <a:extLst>
              <a:ext uri="{FF2B5EF4-FFF2-40B4-BE49-F238E27FC236}">
                <a16:creationId xmlns:a16="http://schemas.microsoft.com/office/drawing/2014/main" id="{A0E634AD-443E-4E9C-A34D-371E8A4CD1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44431" y="3285238"/>
            <a:ext cx="608707" cy="608707"/>
          </a:xfrm>
          <a:prstGeom prst="rect">
            <a:avLst/>
          </a:prstGeom>
        </p:spPr>
      </p:pic>
      <p:pic>
        <p:nvPicPr>
          <p:cNvPr id="35" name="Grafik 34">
            <a:extLst>
              <a:ext uri="{FF2B5EF4-FFF2-40B4-BE49-F238E27FC236}">
                <a16:creationId xmlns:a16="http://schemas.microsoft.com/office/drawing/2014/main" id="{2601D50D-8C03-4798-B3F2-3B0C5EE4D37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50856" y="1927972"/>
            <a:ext cx="603348" cy="603348"/>
          </a:xfrm>
          <a:prstGeom prst="rect">
            <a:avLst/>
          </a:prstGeom>
        </p:spPr>
      </p:pic>
      <p:pic>
        <p:nvPicPr>
          <p:cNvPr id="5" name="Grafik 4">
            <a:extLst>
              <a:ext uri="{FF2B5EF4-FFF2-40B4-BE49-F238E27FC236}">
                <a16:creationId xmlns:a16="http://schemas.microsoft.com/office/drawing/2014/main" id="{81DDEC4E-BA08-4012-9E0B-764A61D3F52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93962" y="2041660"/>
            <a:ext cx="410842" cy="410842"/>
          </a:xfrm>
          <a:prstGeom prst="rect">
            <a:avLst/>
          </a:prstGeom>
        </p:spPr>
      </p:pic>
      <p:cxnSp>
        <p:nvCxnSpPr>
          <p:cNvPr id="7" name="Lige forbindelse 6">
            <a:extLst>
              <a:ext uri="{FF2B5EF4-FFF2-40B4-BE49-F238E27FC236}">
                <a16:creationId xmlns:a16="http://schemas.microsoft.com/office/drawing/2014/main" id="{4EBD4F56-4710-4828-B245-FE8743AF4D6D}"/>
              </a:ext>
            </a:extLst>
          </p:cNvPr>
          <p:cNvCxnSpPr/>
          <p:nvPr/>
        </p:nvCxnSpPr>
        <p:spPr bwMode="auto">
          <a:xfrm flipH="1">
            <a:off x="5742263" y="1851670"/>
            <a:ext cx="6521" cy="720080"/>
          </a:xfrm>
          <a:prstGeom prst="line">
            <a:avLst/>
          </a:prstGeom>
          <a:noFill/>
          <a:ln w="9525" algn="ctr">
            <a:solidFill>
              <a:schemeClr val="tx1"/>
            </a:solidFill>
            <a:prstDash val="sysDot"/>
            <a:round/>
            <a:headEnd type="none" w="med" len="med"/>
            <a:tailEnd type="none" w="med" len="med"/>
          </a:ln>
          <a:extLst>
            <a:ext uri="{909E8E84-426E-40dd-AFC4-6F175D3DCCD1}">
              <a14:hiddenFill xmlns:a14="http://schemas.microsoft.com/office/drawing/2010/main" xmlns="">
                <a:noFill/>
              </a14:hiddenFill>
            </a:ext>
          </a:extLst>
        </p:spPr>
      </p:cxnSp>
      <p:sp>
        <p:nvSpPr>
          <p:cNvPr id="6" name="Tekstfelt 5">
            <a:extLst>
              <a:ext uri="{FF2B5EF4-FFF2-40B4-BE49-F238E27FC236}">
                <a16:creationId xmlns:a16="http://schemas.microsoft.com/office/drawing/2014/main" id="{CEF407C9-EC94-9737-C2C1-0F89D9DF6F85}"/>
              </a:ext>
            </a:extLst>
          </p:cNvPr>
          <p:cNvSpPr txBox="1"/>
          <p:nvPr/>
        </p:nvSpPr>
        <p:spPr>
          <a:xfrm>
            <a:off x="5090160" y="4150072"/>
            <a:ext cx="1356360" cy="769441"/>
          </a:xfrm>
          <a:prstGeom prst="rect">
            <a:avLst/>
          </a:prstGeom>
          <a:noFill/>
          <a:ln>
            <a:noFill/>
          </a:ln>
        </p:spPr>
        <p:txBody>
          <a:bodyPr wrap="square">
            <a:spAutoFit/>
          </a:bodyPr>
          <a:lstStyle/>
          <a:p>
            <a:pPr indent="0">
              <a:buNone/>
            </a:pPr>
            <a:r>
              <a:rPr lang="da-DK" sz="1100" dirty="0"/>
              <a:t>Find optagelsen her: </a:t>
            </a:r>
            <a:r>
              <a:rPr lang="da-DK" sz="1100" dirty="0">
                <a:hlinkClick r:id="rId13"/>
              </a:rPr>
              <a:t>Implementering og videreudvikling</a:t>
            </a:r>
            <a:r>
              <a:rPr lang="da-DK" sz="1100" dirty="0"/>
              <a:t> </a:t>
            </a:r>
          </a:p>
          <a:p>
            <a:pPr indent="0">
              <a:buNone/>
            </a:pPr>
            <a:r>
              <a:rPr lang="da-DK" sz="1100" dirty="0"/>
              <a:t>/ Møder</a:t>
            </a:r>
          </a:p>
        </p:txBody>
      </p:sp>
      <p:pic>
        <p:nvPicPr>
          <p:cNvPr id="8" name="Pladsholder til billede 7" descr="Et billede, der indeholder kontorartikler, indendørs, skrivebord, computer&#10;&#10;Indhold genereret af kunstig intelligens kan være forkert.">
            <a:extLst>
              <a:ext uri="{FF2B5EF4-FFF2-40B4-BE49-F238E27FC236}">
                <a16:creationId xmlns:a16="http://schemas.microsoft.com/office/drawing/2014/main" id="{46454B62-6725-F14F-BB5F-9195A93D6A9F}"/>
              </a:ext>
            </a:extLst>
          </p:cNvPr>
          <p:cNvPicPr>
            <a:picLocks noGrp="1" noChangeAspect="1"/>
          </p:cNvPicPr>
          <p:nvPr>
            <p:ph type="pic" sz="quarter" idx="12"/>
          </p:nvPr>
        </p:nvPicPr>
        <p:blipFill>
          <a:blip r:embed="rId14"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4255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billede 8" descr="Et billede, der indeholder tekst, nummer/tal, Font/skrifttype, kalender&#10;&#10;Indhold genereret af kunstig intelligens kan være forkert.">
            <a:extLst>
              <a:ext uri="{FF2B5EF4-FFF2-40B4-BE49-F238E27FC236}">
                <a16:creationId xmlns:a16="http://schemas.microsoft.com/office/drawing/2014/main" id="{2D80F796-7ED6-A497-8EE9-562F75EA7898}"/>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3" name="Titel 2">
            <a:extLst>
              <a:ext uri="{FF2B5EF4-FFF2-40B4-BE49-F238E27FC236}">
                <a16:creationId xmlns:a16="http://schemas.microsoft.com/office/drawing/2014/main" id="{9EDD417D-61A1-A681-E962-3946636CCA48}"/>
              </a:ext>
            </a:extLst>
          </p:cNvPr>
          <p:cNvSpPr>
            <a:spLocks noGrp="1"/>
          </p:cNvSpPr>
          <p:nvPr>
            <p:ph type="title"/>
          </p:nvPr>
        </p:nvSpPr>
        <p:spPr/>
        <p:txBody>
          <a:bodyPr/>
          <a:lstStyle/>
          <a:p>
            <a:r>
              <a:rPr lang="da-DK" dirty="0"/>
              <a:t>Ankestyrelsen om slutdato på udvidet helbredstillæg</a:t>
            </a:r>
          </a:p>
        </p:txBody>
      </p:sp>
      <p:sp>
        <p:nvSpPr>
          <p:cNvPr id="4" name="Pladsholder til tekst 3">
            <a:extLst>
              <a:ext uri="{FF2B5EF4-FFF2-40B4-BE49-F238E27FC236}">
                <a16:creationId xmlns:a16="http://schemas.microsoft.com/office/drawing/2014/main" id="{17497BC5-E11B-B372-423D-ECF2171390F0}"/>
              </a:ext>
            </a:extLst>
          </p:cNvPr>
          <p:cNvSpPr>
            <a:spLocks noGrp="1"/>
          </p:cNvSpPr>
          <p:nvPr>
            <p:ph type="body" sz="quarter" idx="10"/>
          </p:nvPr>
        </p:nvSpPr>
        <p:spPr/>
        <p:txBody>
          <a:bodyPr/>
          <a:lstStyle/>
          <a:p>
            <a:r>
              <a:rPr lang="da-DK" dirty="0"/>
              <a:t>Det har været drøftet på ydelsesfaggruppemøde, at ankestyrelsen har afgjort, at der ikke skal sættes en slutdato på en bevilling af udvidet helbredstillæg, da borgerens berettigelse ikke udløber. </a:t>
            </a:r>
          </a:p>
          <a:p>
            <a:r>
              <a:rPr lang="da-DK" dirty="0"/>
              <a:t>Afgørelsen gælder </a:t>
            </a:r>
            <a:r>
              <a:rPr lang="da-DK" i="1" dirty="0"/>
              <a:t>ikke</a:t>
            </a:r>
            <a:r>
              <a:rPr lang="da-DK" dirty="0"/>
              <a:t> for </a:t>
            </a:r>
            <a:r>
              <a:rPr lang="da-DK" dirty="0" err="1"/>
              <a:t>fodbehandlinger</a:t>
            </a:r>
            <a:r>
              <a:rPr lang="da-DK" dirty="0"/>
              <a:t>.</a:t>
            </a:r>
          </a:p>
        </p:txBody>
      </p:sp>
      <p:sp>
        <p:nvSpPr>
          <p:cNvPr id="5" name="Pladsholder til tekst 4">
            <a:extLst>
              <a:ext uri="{FF2B5EF4-FFF2-40B4-BE49-F238E27FC236}">
                <a16:creationId xmlns:a16="http://schemas.microsoft.com/office/drawing/2014/main" id="{3D402DD9-0D6B-F14A-2185-DE61D1CAC9BD}"/>
              </a:ext>
            </a:extLst>
          </p:cNvPr>
          <p:cNvSpPr>
            <a:spLocks noGrp="1"/>
          </p:cNvSpPr>
          <p:nvPr>
            <p:ph type="body" sz="quarter" idx="11"/>
          </p:nvPr>
        </p:nvSpPr>
        <p:spPr/>
        <p:txBody>
          <a:bodyPr/>
          <a:lstStyle/>
          <a:p>
            <a:r>
              <a:rPr lang="da-DK" dirty="0"/>
              <a:t>Kort nyt</a:t>
            </a:r>
          </a:p>
        </p:txBody>
      </p:sp>
      <p:sp>
        <p:nvSpPr>
          <p:cNvPr id="6" name="Pladsholder til tekst 5">
            <a:extLst>
              <a:ext uri="{FF2B5EF4-FFF2-40B4-BE49-F238E27FC236}">
                <a16:creationId xmlns:a16="http://schemas.microsoft.com/office/drawing/2014/main" id="{6773C743-CFAB-44E4-9253-4AAF003C97C4}"/>
              </a:ext>
            </a:extLst>
          </p:cNvPr>
          <p:cNvSpPr>
            <a:spLocks noGrp="1"/>
          </p:cNvSpPr>
          <p:nvPr>
            <p:ph type="body" sz="quarter" idx="18"/>
          </p:nvPr>
        </p:nvSpPr>
        <p:spPr/>
        <p:txBody>
          <a:bodyPr/>
          <a:lstStyle/>
          <a:p>
            <a:endParaRPr lang="da-DK"/>
          </a:p>
        </p:txBody>
      </p:sp>
      <p:sp>
        <p:nvSpPr>
          <p:cNvPr id="10" name="Tekstfelt 9">
            <a:extLst>
              <a:ext uri="{FF2B5EF4-FFF2-40B4-BE49-F238E27FC236}">
                <a16:creationId xmlns:a16="http://schemas.microsoft.com/office/drawing/2014/main" id="{50A176A4-8FFA-1047-1745-99BBB462E441}"/>
              </a:ext>
            </a:extLst>
          </p:cNvPr>
          <p:cNvSpPr txBox="1"/>
          <p:nvPr/>
        </p:nvSpPr>
        <p:spPr>
          <a:xfrm>
            <a:off x="0" y="5143500"/>
            <a:ext cx="9144000" cy="230832"/>
          </a:xfrm>
          <a:prstGeom prst="rect">
            <a:avLst/>
          </a:prstGeom>
          <a:noFill/>
          <a:ln>
            <a:noFill/>
          </a:ln>
        </p:spPr>
        <p:txBody>
          <a:bodyPr wrap="square" rtlCol="0">
            <a:spAutoFit/>
          </a:bodyPr>
          <a:lstStyle/>
          <a:p>
            <a:r>
              <a:rPr lang="da-DK" sz="900">
                <a:hlinkClick r:id="rId3" tooltip="https://www.flickr.com/photos/134465805@N06/24766268412"/>
              </a:rPr>
              <a:t>Dette billede</a:t>
            </a:r>
            <a:r>
              <a:rPr lang="da-DK" sz="900"/>
              <a:t> efter Ukendt forfatter er licenseret under </a:t>
            </a:r>
            <a:r>
              <a:rPr lang="da-DK" sz="900">
                <a:hlinkClick r:id="rId4" tooltip="https://creativecommons.org/licenses/by/3.0/"/>
              </a:rPr>
              <a:t>CC BY</a:t>
            </a:r>
            <a:endParaRPr lang="da-DK" sz="900"/>
          </a:p>
        </p:txBody>
      </p:sp>
    </p:spTree>
    <p:extLst>
      <p:ext uri="{BB962C8B-B14F-4D97-AF65-F5344CB8AC3E}">
        <p14:creationId xmlns:p14="http://schemas.microsoft.com/office/powerpoint/2010/main" val="2097787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1492F316-42C7-FE63-93CB-207743BB8A4A}"/>
              </a:ext>
            </a:extLst>
          </p:cNvPr>
          <p:cNvSpPr>
            <a:spLocks noGrp="1"/>
          </p:cNvSpPr>
          <p:nvPr>
            <p:ph type="body" sz="quarter" idx="11"/>
          </p:nvPr>
        </p:nvSpPr>
        <p:spPr/>
        <p:txBody>
          <a:bodyPr/>
          <a:lstStyle/>
          <a:p>
            <a:r>
              <a:rPr lang="da-DK" dirty="0"/>
              <a:t>Kort nyt</a:t>
            </a:r>
          </a:p>
        </p:txBody>
      </p:sp>
      <p:sp>
        <p:nvSpPr>
          <p:cNvPr id="5" name="Tekstfelt 4">
            <a:extLst>
              <a:ext uri="{FF2B5EF4-FFF2-40B4-BE49-F238E27FC236}">
                <a16:creationId xmlns:a16="http://schemas.microsoft.com/office/drawing/2014/main" id="{64D1D13A-5678-AD10-47E5-BB9D221E3F30}"/>
              </a:ext>
            </a:extLst>
          </p:cNvPr>
          <p:cNvSpPr txBox="1"/>
          <p:nvPr/>
        </p:nvSpPr>
        <p:spPr>
          <a:xfrm>
            <a:off x="468313" y="1490603"/>
            <a:ext cx="2667000" cy="472440"/>
          </a:xfrm>
          <a:prstGeom prst="rect">
            <a:avLst/>
          </a:prstGeom>
          <a:noFill/>
          <a:ln>
            <a:noFill/>
          </a:ln>
        </p:spPr>
        <p:txBody>
          <a:bodyPr wrap="square" rtlCol="0">
            <a:noAutofit/>
          </a:bodyPr>
          <a:lstStyle/>
          <a:p>
            <a:r>
              <a:rPr lang="da-DK" sz="1100" dirty="0">
                <a:latin typeface="Neue Haas Grotesk Text Pro" panose="020B0504020202020204" pitchFamily="34" charset="0"/>
              </a:rPr>
              <a:t>Pr. 22. april er der modtaget over 700 ansøgninger fordelt på 25 kommuner. </a:t>
            </a:r>
          </a:p>
        </p:txBody>
      </p:sp>
      <p:sp>
        <p:nvSpPr>
          <p:cNvPr id="6" name="Titel 1">
            <a:extLst>
              <a:ext uri="{FF2B5EF4-FFF2-40B4-BE49-F238E27FC236}">
                <a16:creationId xmlns:a16="http://schemas.microsoft.com/office/drawing/2014/main" id="{8BBFD622-D7D9-234E-C993-F84DA14A48B8}"/>
              </a:ext>
            </a:extLst>
          </p:cNvPr>
          <p:cNvSpPr>
            <a:spLocks noGrp="1"/>
          </p:cNvSpPr>
          <p:nvPr>
            <p:ph type="title"/>
          </p:nvPr>
        </p:nvSpPr>
        <p:spPr>
          <a:xfrm>
            <a:off x="468313" y="555625"/>
            <a:ext cx="3959671" cy="647973"/>
          </a:xfrm>
        </p:spPr>
        <p:txBody>
          <a:bodyPr/>
          <a:lstStyle/>
          <a:p>
            <a:r>
              <a:rPr lang="da-DK" dirty="0"/>
              <a:t>Ansøgninger modtaget fra selvbetjeningsløsninger</a:t>
            </a:r>
          </a:p>
        </p:txBody>
      </p:sp>
      <p:pic>
        <p:nvPicPr>
          <p:cNvPr id="8" name="Billede 7">
            <a:extLst>
              <a:ext uri="{FF2B5EF4-FFF2-40B4-BE49-F238E27FC236}">
                <a16:creationId xmlns:a16="http://schemas.microsoft.com/office/drawing/2014/main" id="{5B959DB3-C012-0CF8-70E5-AC18731ABF6C}"/>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041956" y="1029331"/>
            <a:ext cx="5016502" cy="3930657"/>
          </a:xfrm>
          <a:prstGeom prst="rect">
            <a:avLst/>
          </a:prstGeom>
        </p:spPr>
      </p:pic>
      <p:pic>
        <p:nvPicPr>
          <p:cNvPr id="9" name="Billede 8">
            <a:extLst>
              <a:ext uri="{FF2B5EF4-FFF2-40B4-BE49-F238E27FC236}">
                <a16:creationId xmlns:a16="http://schemas.microsoft.com/office/drawing/2014/main" id="{9F5A518D-0BF2-6885-9253-C5D3E830C15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833360" y="960751"/>
            <a:ext cx="1066800" cy="1532145"/>
          </a:xfrm>
          <a:prstGeom prst="rect">
            <a:avLst/>
          </a:prstGeom>
        </p:spPr>
      </p:pic>
    </p:spTree>
    <p:extLst>
      <p:ext uri="{BB962C8B-B14F-4D97-AF65-F5344CB8AC3E}">
        <p14:creationId xmlns:p14="http://schemas.microsoft.com/office/powerpoint/2010/main" val="3493218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1CF912-8784-9437-D2AF-35BAA1FDE636}"/>
              </a:ext>
            </a:extLst>
          </p:cNvPr>
          <p:cNvSpPr>
            <a:spLocks noGrp="1"/>
          </p:cNvSpPr>
          <p:nvPr>
            <p:ph type="title"/>
          </p:nvPr>
        </p:nvSpPr>
        <p:spPr/>
        <p:txBody>
          <a:bodyPr/>
          <a:lstStyle/>
          <a:p>
            <a:r>
              <a:rPr lang="da-DK" dirty="0"/>
              <a:t>Selvbetjening.nu</a:t>
            </a:r>
            <a:br>
              <a:rPr lang="da-DK" dirty="0"/>
            </a:br>
            <a:r>
              <a:rPr lang="da-DK" dirty="0">
                <a:solidFill>
                  <a:schemeClr val="tx2"/>
                </a:solidFill>
              </a:rPr>
              <a:t>Husk at opdatere links</a:t>
            </a:r>
          </a:p>
        </p:txBody>
      </p:sp>
      <p:sp>
        <p:nvSpPr>
          <p:cNvPr id="3" name="Pladsholder til tekst 2">
            <a:extLst>
              <a:ext uri="{FF2B5EF4-FFF2-40B4-BE49-F238E27FC236}">
                <a16:creationId xmlns:a16="http://schemas.microsoft.com/office/drawing/2014/main" id="{C831F979-3193-0A5C-D673-AE9013AB16C0}"/>
              </a:ext>
            </a:extLst>
          </p:cNvPr>
          <p:cNvSpPr>
            <a:spLocks noGrp="1"/>
          </p:cNvSpPr>
          <p:nvPr>
            <p:ph type="body" sz="quarter" idx="10"/>
          </p:nvPr>
        </p:nvSpPr>
        <p:spPr/>
        <p:txBody>
          <a:bodyPr/>
          <a:lstStyle/>
          <a:p>
            <a:r>
              <a:rPr lang="da-DK" dirty="0"/>
              <a:t>For jer, som har integration til en selvbetjeningsløsning og benytter selvbetjening.nu:</a:t>
            </a:r>
          </a:p>
          <a:p>
            <a:pPr marL="171450" indent="-171450">
              <a:buFont typeface="Arial" panose="020B0604020202020204" pitchFamily="34" charset="0"/>
              <a:buChar char="•"/>
            </a:pPr>
            <a:r>
              <a:rPr lang="da-DK" dirty="0"/>
              <a:t>Vær opmærksom på, om I har behov for at opdatere linket i selvbetjening.nu, for at modtage flest mulige ansøgninger direkte i KP.</a:t>
            </a:r>
          </a:p>
          <a:p>
            <a:pPr marL="171450" indent="-171450">
              <a:buFont typeface="Arial" panose="020B0604020202020204" pitchFamily="34" charset="0"/>
              <a:buChar char="•"/>
            </a:pPr>
            <a:r>
              <a:rPr lang="da-DK" dirty="0"/>
              <a:t>Opdateres linket ikke, vil I modtage ansøgningerne fra selvbetjening.nu som tidligere, og skal selv trække dem ind i KP.</a:t>
            </a:r>
          </a:p>
        </p:txBody>
      </p:sp>
      <p:sp>
        <p:nvSpPr>
          <p:cNvPr id="4" name="Pladsholder til tekst 3">
            <a:extLst>
              <a:ext uri="{FF2B5EF4-FFF2-40B4-BE49-F238E27FC236}">
                <a16:creationId xmlns:a16="http://schemas.microsoft.com/office/drawing/2014/main" id="{0FBC750D-BED0-84F4-C338-E1B9782A056B}"/>
              </a:ext>
            </a:extLst>
          </p:cNvPr>
          <p:cNvSpPr>
            <a:spLocks noGrp="1"/>
          </p:cNvSpPr>
          <p:nvPr>
            <p:ph type="body" sz="quarter" idx="11"/>
          </p:nvPr>
        </p:nvSpPr>
        <p:spPr/>
        <p:txBody>
          <a:bodyPr/>
          <a:lstStyle/>
          <a:p>
            <a:r>
              <a:rPr lang="da-DK"/>
              <a:t>Kort nyt</a:t>
            </a:r>
            <a:endParaRPr lang="da-DK" dirty="0"/>
          </a:p>
        </p:txBody>
      </p:sp>
      <p:pic>
        <p:nvPicPr>
          <p:cNvPr id="7" name="Pladsholder til billede 6" descr="Et billede, der indeholder person, indendørs, briller, computer&#10;&#10;Indhold genereret af kunstig intelligens kan være forkert.">
            <a:extLst>
              <a:ext uri="{FF2B5EF4-FFF2-40B4-BE49-F238E27FC236}">
                <a16:creationId xmlns:a16="http://schemas.microsoft.com/office/drawing/2014/main" id="{55E11397-CADA-B63D-10AC-823EA927F5AB}"/>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1192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F61AF8-8F83-39C4-6835-9C46641CD29C}"/>
              </a:ext>
            </a:extLst>
          </p:cNvPr>
          <p:cNvSpPr>
            <a:spLocks noGrp="1"/>
          </p:cNvSpPr>
          <p:nvPr>
            <p:ph type="title"/>
          </p:nvPr>
        </p:nvSpPr>
        <p:spPr/>
        <p:txBody>
          <a:bodyPr/>
          <a:lstStyle/>
          <a:p>
            <a:r>
              <a:rPr lang="da-DK" dirty="0"/>
              <a:t>Temavejledning </a:t>
            </a:r>
            <a:br>
              <a:rPr lang="da-DK" dirty="0"/>
            </a:br>
            <a:r>
              <a:rPr lang="da-DK" dirty="0">
                <a:solidFill>
                  <a:schemeClr val="tx2"/>
                </a:solidFill>
              </a:rPr>
              <a:t>Ansøgninger direkte til KP </a:t>
            </a:r>
          </a:p>
        </p:txBody>
      </p:sp>
      <p:sp>
        <p:nvSpPr>
          <p:cNvPr id="3" name="Pladsholder til tekst 2">
            <a:extLst>
              <a:ext uri="{FF2B5EF4-FFF2-40B4-BE49-F238E27FC236}">
                <a16:creationId xmlns:a16="http://schemas.microsoft.com/office/drawing/2014/main" id="{275FDBBA-FCFB-9ADC-A1AF-D0C15D9CB789}"/>
              </a:ext>
            </a:extLst>
          </p:cNvPr>
          <p:cNvSpPr>
            <a:spLocks noGrp="1"/>
          </p:cNvSpPr>
          <p:nvPr>
            <p:ph type="body" sz="quarter" idx="10"/>
          </p:nvPr>
        </p:nvSpPr>
        <p:spPr/>
        <p:txBody>
          <a:bodyPr/>
          <a:lstStyle/>
          <a:p>
            <a:r>
              <a:rPr lang="da-DK" dirty="0"/>
              <a:t>Ny temavejledning om hvordan integration til selvbetjeningsløsningerne i praksis slår igennem i KP:</a:t>
            </a:r>
          </a:p>
          <a:p>
            <a:r>
              <a:rPr lang="da-DK" dirty="0">
                <a:hlinkClick r:id="rId2"/>
              </a:rPr>
              <a:t>KP Temavejledning - Ansøgninger direkte til KP fra selvbetjeningsløsning - Integration.pdf</a:t>
            </a:r>
            <a:endParaRPr lang="da-DK" dirty="0"/>
          </a:p>
          <a:p>
            <a:endParaRPr lang="da-DK" dirty="0"/>
          </a:p>
          <a:p>
            <a:r>
              <a:rPr lang="da-DK" dirty="0"/>
              <a:t>Temavejledningen for automatisk sagsbehandling er opdateret med et nyt afsnit om automatisk behandling af udvidet helbredstillæg samt tilhørende manuel del:</a:t>
            </a:r>
          </a:p>
          <a:p>
            <a:r>
              <a:rPr lang="da-DK" dirty="0">
                <a:hlinkClick r:id="rId3"/>
              </a:rPr>
              <a:t>KP Temavejledning - Automatisk behandling af ansøgninger.pdf</a:t>
            </a:r>
            <a:endParaRPr lang="da-DK" dirty="0"/>
          </a:p>
        </p:txBody>
      </p:sp>
      <p:sp>
        <p:nvSpPr>
          <p:cNvPr id="4" name="Pladsholder til tekst 3">
            <a:extLst>
              <a:ext uri="{FF2B5EF4-FFF2-40B4-BE49-F238E27FC236}">
                <a16:creationId xmlns:a16="http://schemas.microsoft.com/office/drawing/2014/main" id="{734990BE-F067-8E3B-F87C-FE4BEAE818D6}"/>
              </a:ext>
            </a:extLst>
          </p:cNvPr>
          <p:cNvSpPr>
            <a:spLocks noGrp="1"/>
          </p:cNvSpPr>
          <p:nvPr>
            <p:ph type="body" sz="quarter" idx="11"/>
          </p:nvPr>
        </p:nvSpPr>
        <p:spPr/>
        <p:txBody>
          <a:bodyPr/>
          <a:lstStyle/>
          <a:p>
            <a:r>
              <a:rPr lang="da-DK" dirty="0"/>
              <a:t>Kort nyt</a:t>
            </a:r>
          </a:p>
        </p:txBody>
      </p:sp>
      <p:pic>
        <p:nvPicPr>
          <p:cNvPr id="7" name="Pladsholder til billede 6" descr="Et billede, der indeholder person, tøj, plante, udendørs&#10;&#10;Automatisk genereret beskrivelse">
            <a:extLst>
              <a:ext uri="{FF2B5EF4-FFF2-40B4-BE49-F238E27FC236}">
                <a16:creationId xmlns:a16="http://schemas.microsoft.com/office/drawing/2014/main" id="{D119D63A-5351-6BCD-4CEE-911D2AB31199}"/>
              </a:ext>
            </a:extLst>
          </p:cNvPr>
          <p:cNvPicPr>
            <a:picLocks noGrp="1" noChangeAspect="1"/>
          </p:cNvPicPr>
          <p:nvPr>
            <p:ph type="pic" sz="quarter" idx="12"/>
          </p:nvPr>
        </p:nvPicPr>
        <p:blipFill>
          <a:blip r:embed="rId4"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0695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FC7DEB-5CC0-A6AF-1BD8-DB6762F772F1}"/>
              </a:ext>
            </a:extLst>
          </p:cNvPr>
          <p:cNvSpPr>
            <a:spLocks noGrp="1"/>
          </p:cNvSpPr>
          <p:nvPr>
            <p:ph type="title"/>
          </p:nvPr>
        </p:nvSpPr>
        <p:spPr/>
        <p:txBody>
          <a:bodyPr/>
          <a:lstStyle/>
          <a:p>
            <a:r>
              <a:rPr lang="da-DK" dirty="0"/>
              <a:t>Rapporter om automatisk sagsbehandling</a:t>
            </a:r>
          </a:p>
        </p:txBody>
      </p:sp>
      <p:sp>
        <p:nvSpPr>
          <p:cNvPr id="3" name="Pladsholder til tekst 2">
            <a:extLst>
              <a:ext uri="{FF2B5EF4-FFF2-40B4-BE49-F238E27FC236}">
                <a16:creationId xmlns:a16="http://schemas.microsoft.com/office/drawing/2014/main" id="{B357F2F7-B086-9B43-1ACB-44A2C8FF2DE1}"/>
              </a:ext>
            </a:extLst>
          </p:cNvPr>
          <p:cNvSpPr>
            <a:spLocks noGrp="1"/>
          </p:cNvSpPr>
          <p:nvPr>
            <p:ph type="body" sz="quarter" idx="10"/>
          </p:nvPr>
        </p:nvSpPr>
        <p:spPr/>
        <p:txBody>
          <a:bodyPr/>
          <a:lstStyle/>
          <a:p>
            <a:r>
              <a:rPr lang="da-DK" dirty="0"/>
              <a:t>Automatisk opstartede ansøgninger:</a:t>
            </a:r>
          </a:p>
          <a:p>
            <a:pPr marL="171450" indent="-171450">
              <a:buFont typeface="Arial" panose="020B0604020202020204" pitchFamily="34" charset="0"/>
              <a:buChar char="•"/>
            </a:pPr>
            <a:r>
              <a:rPr lang="da-DK" dirty="0"/>
              <a:t>Hændelsesrapport</a:t>
            </a:r>
          </a:p>
          <a:p>
            <a:pPr marL="171450" indent="-171450">
              <a:buFont typeface="Arial" panose="020B0604020202020204" pitchFamily="34" charset="0"/>
              <a:buChar char="•"/>
            </a:pPr>
            <a:r>
              <a:rPr lang="da-DK" dirty="0"/>
              <a:t>”Hændelsestype” = ”Initiering af automatisk ansøgning om helbredstillægskort”, ”Initiering af automatisk ansøgning om udvidet helbredstillæg”, ”Initiering af automatisk ansøgning om Personligt tillæg”</a:t>
            </a:r>
          </a:p>
          <a:p>
            <a:pPr marL="171450" indent="-171450">
              <a:buFont typeface="Arial" panose="020B0604020202020204" pitchFamily="34" charset="0"/>
              <a:buChar char="•"/>
            </a:pPr>
            <a:r>
              <a:rPr lang="da-DK" dirty="0"/>
              <a:t>”Brugernavn” = ”BPM_ENGINE”</a:t>
            </a:r>
          </a:p>
          <a:p>
            <a:r>
              <a:rPr lang="da-DK" dirty="0"/>
              <a:t>Automatisk afgjorte ansøgninger (inkl. manuelt opstartede): </a:t>
            </a:r>
          </a:p>
          <a:p>
            <a:pPr marL="171450" indent="-171450">
              <a:buFont typeface="Arial" panose="020B0604020202020204" pitchFamily="34" charset="0"/>
              <a:buChar char="•"/>
            </a:pPr>
            <a:r>
              <a:rPr lang="da-DK" dirty="0"/>
              <a:t>Hændelsesrapport</a:t>
            </a:r>
          </a:p>
          <a:p>
            <a:pPr marL="171450" indent="-171450">
              <a:buFont typeface="Arial" panose="020B0604020202020204" pitchFamily="34" charset="0"/>
              <a:buChar char="•"/>
            </a:pPr>
            <a:r>
              <a:rPr lang="da-DK" dirty="0"/>
              <a:t>”Hændelsestype” = ”Sag afgjort”</a:t>
            </a:r>
          </a:p>
          <a:p>
            <a:pPr marL="171450" indent="-171450">
              <a:buFont typeface="Arial" panose="020B0604020202020204" pitchFamily="34" charset="0"/>
              <a:buChar char="•"/>
            </a:pPr>
            <a:r>
              <a:rPr lang="da-DK" dirty="0"/>
              <a:t>”Brugernavn” = ”BPM_ENGINE”</a:t>
            </a:r>
          </a:p>
          <a:p>
            <a:r>
              <a:rPr lang="da-DK" dirty="0"/>
              <a:t>Se ny temavejledning </a:t>
            </a:r>
            <a:r>
              <a:rPr lang="da-DK" dirty="0">
                <a:hlinkClick r:id="rId2"/>
              </a:rPr>
              <a:t>Forslag til generelle udsøgninger af KP-rapporter.xlsx</a:t>
            </a:r>
            <a:endParaRPr lang="da-DK" dirty="0"/>
          </a:p>
          <a:p>
            <a:r>
              <a:rPr lang="da-DK" b="1" dirty="0"/>
              <a:t>Du skal være opmærksom på</a:t>
            </a:r>
            <a:r>
              <a:rPr lang="da-DK" dirty="0"/>
              <a:t>, at hvis udtræk af rapporten fejler hos jer, løses dette med en fejlrettelse d. 20. maj.</a:t>
            </a:r>
          </a:p>
          <a:p>
            <a:endParaRPr lang="da-DK" dirty="0"/>
          </a:p>
          <a:p>
            <a:endParaRPr lang="da-DK" dirty="0"/>
          </a:p>
        </p:txBody>
      </p:sp>
      <p:sp>
        <p:nvSpPr>
          <p:cNvPr id="4" name="Pladsholder til tekst 3">
            <a:extLst>
              <a:ext uri="{FF2B5EF4-FFF2-40B4-BE49-F238E27FC236}">
                <a16:creationId xmlns:a16="http://schemas.microsoft.com/office/drawing/2014/main" id="{BE49DA35-D348-92DB-0295-DA94CDE0084F}"/>
              </a:ext>
            </a:extLst>
          </p:cNvPr>
          <p:cNvSpPr>
            <a:spLocks noGrp="1"/>
          </p:cNvSpPr>
          <p:nvPr>
            <p:ph type="body" sz="quarter" idx="11"/>
          </p:nvPr>
        </p:nvSpPr>
        <p:spPr/>
        <p:txBody>
          <a:bodyPr/>
          <a:lstStyle/>
          <a:p>
            <a:r>
              <a:rPr lang="da-DK" dirty="0"/>
              <a:t>Kort nyt</a:t>
            </a:r>
          </a:p>
        </p:txBody>
      </p:sp>
      <p:pic>
        <p:nvPicPr>
          <p:cNvPr id="8" name="Pladsholder til billede 7" descr="Et billede, der indeholder Publikation/tidsskrift/artikel, stak, Almindelige artikler, indendørs&#10;&#10;Indhold genereret af kunstig intelligens kan være forkert.">
            <a:extLst>
              <a:ext uri="{FF2B5EF4-FFF2-40B4-BE49-F238E27FC236}">
                <a16:creationId xmlns:a16="http://schemas.microsoft.com/office/drawing/2014/main" id="{17889A09-D3E3-55F9-9AFD-136E9A9A66F9}"/>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pic>
        <p:nvPicPr>
          <p:cNvPr id="6" name="Billede 5">
            <a:extLst>
              <a:ext uri="{FF2B5EF4-FFF2-40B4-BE49-F238E27FC236}">
                <a16:creationId xmlns:a16="http://schemas.microsoft.com/office/drawing/2014/main" id="{6DBDCD7B-8366-A07B-6819-5B695A0CA3E2}"/>
              </a:ext>
            </a:extLst>
          </p:cNvPr>
          <p:cNvPicPr>
            <a:picLocks noChangeAspect="1"/>
          </p:cNvPicPr>
          <p:nvPr/>
        </p:nvPicPr>
        <p:blipFill>
          <a:blip r:embed="rId4"/>
          <a:stretch>
            <a:fillRect/>
          </a:stretch>
        </p:blipFill>
        <p:spPr>
          <a:xfrm>
            <a:off x="4814846" y="3718126"/>
            <a:ext cx="2553012" cy="757249"/>
          </a:xfrm>
          <a:prstGeom prst="rect">
            <a:avLst/>
          </a:prstGeom>
          <a:ln>
            <a:noFill/>
          </a:ln>
          <a:effectLst>
            <a:outerShdw blurRad="190500" algn="tl" rotWithShape="0">
              <a:srgbClr val="000000">
                <a:alpha val="70000"/>
              </a:srgbClr>
            </a:outerShdw>
          </a:effectLst>
        </p:spPr>
      </p:pic>
      <p:cxnSp>
        <p:nvCxnSpPr>
          <p:cNvPr id="9" name="Lige pilforbindelse 8">
            <a:extLst>
              <a:ext uri="{FF2B5EF4-FFF2-40B4-BE49-F238E27FC236}">
                <a16:creationId xmlns:a16="http://schemas.microsoft.com/office/drawing/2014/main" id="{DB2D709D-B350-97B7-2456-A2DCE374D8B8}"/>
              </a:ext>
            </a:extLst>
          </p:cNvPr>
          <p:cNvCxnSpPr>
            <a:cxnSpLocks/>
            <a:endCxn id="6" idx="1"/>
          </p:cNvCxnSpPr>
          <p:nvPr/>
        </p:nvCxnSpPr>
        <p:spPr bwMode="auto">
          <a:xfrm>
            <a:off x="4126523" y="4096751"/>
            <a:ext cx="688323" cy="0"/>
          </a:xfrm>
          <a:prstGeom prst="straightConnector1">
            <a:avLst/>
          </a:prstGeom>
          <a:noFill/>
          <a:ln w="38100" algn="ctr">
            <a:solidFill>
              <a:schemeClr val="accent3"/>
            </a:solidFill>
            <a:prstDash val="solid"/>
            <a:round/>
            <a:headEnd type="none" w="med" len="med"/>
            <a:tailEnd type="triangle"/>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279095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EDE742-A1A8-112C-0275-51F356A81838}"/>
              </a:ext>
            </a:extLst>
          </p:cNvPr>
          <p:cNvSpPr>
            <a:spLocks noGrp="1"/>
          </p:cNvSpPr>
          <p:nvPr>
            <p:ph type="title"/>
          </p:nvPr>
        </p:nvSpPr>
        <p:spPr/>
        <p:txBody>
          <a:bodyPr/>
          <a:lstStyle/>
          <a:p>
            <a:r>
              <a:rPr lang="da-DK" dirty="0"/>
              <a:t>Ændringer til KP d. 21.05.25</a:t>
            </a:r>
            <a:br>
              <a:rPr lang="da-DK" dirty="0"/>
            </a:br>
            <a:r>
              <a:rPr lang="da-DK" dirty="0">
                <a:solidFill>
                  <a:schemeClr val="tx2"/>
                </a:solidFill>
              </a:rPr>
              <a:t>”Ad hoc-sporet”</a:t>
            </a:r>
          </a:p>
        </p:txBody>
      </p:sp>
      <p:sp>
        <p:nvSpPr>
          <p:cNvPr id="3" name="Pladsholder til tekst 2">
            <a:extLst>
              <a:ext uri="{FF2B5EF4-FFF2-40B4-BE49-F238E27FC236}">
                <a16:creationId xmlns:a16="http://schemas.microsoft.com/office/drawing/2014/main" id="{8AE20259-FB8E-67A8-6A86-B949DBBBB5F6}"/>
              </a:ext>
            </a:extLst>
          </p:cNvPr>
          <p:cNvSpPr>
            <a:spLocks noGrp="1"/>
          </p:cNvSpPr>
          <p:nvPr>
            <p:ph type="body" sz="quarter" idx="10"/>
          </p:nvPr>
        </p:nvSpPr>
        <p:spPr/>
        <p:txBody>
          <a:bodyPr/>
          <a:lstStyle/>
          <a:p>
            <a:pPr marL="171450" indent="-171450">
              <a:buFont typeface="Arial" panose="020B0604020202020204" pitchFamily="34" charset="0"/>
              <a:buChar char="•"/>
            </a:pPr>
            <a:r>
              <a:rPr lang="da-DK" dirty="0"/>
              <a:t>Mindre forbedringer til breve.</a:t>
            </a:r>
          </a:p>
          <a:p>
            <a:pPr marL="243450" lvl="1" indent="-171450">
              <a:buFont typeface="Arial" panose="020B0604020202020204" pitchFamily="34" charset="0"/>
              <a:buChar char="•"/>
            </a:pPr>
            <a:r>
              <a:rPr lang="da-DK" dirty="0"/>
              <a:t>Vi orienterer jer, som har overskrevet brevene, og medsender nærmere information om de konkrete ændringer.</a:t>
            </a:r>
          </a:p>
          <a:p>
            <a:pPr marL="171450" indent="-171450">
              <a:buFont typeface="Arial" panose="020B0604020202020204" pitchFamily="34" charset="0"/>
              <a:buChar char="•"/>
            </a:pPr>
            <a:r>
              <a:rPr lang="da-DK" dirty="0"/>
              <a:t>De øvrige brevændringer, vi har varslet, kommer med release 5.6</a:t>
            </a:r>
          </a:p>
          <a:p>
            <a:pPr marL="171450" indent="-171450">
              <a:buFont typeface="Arial" panose="020B0604020202020204" pitchFamily="34" charset="0"/>
              <a:buChar char="•"/>
            </a:pPr>
            <a:endParaRPr lang="da-DK" dirty="0"/>
          </a:p>
          <a:p>
            <a:r>
              <a:rPr lang="da-DK" dirty="0"/>
              <a:t>Øvrige ændringer gennemgås i følgende slides:</a:t>
            </a:r>
          </a:p>
          <a:p>
            <a:pPr marL="171450" indent="-171450">
              <a:buFont typeface="Arial" panose="020B0604020202020204" pitchFamily="34" charset="0"/>
              <a:buChar char="•"/>
            </a:pPr>
            <a:r>
              <a:rPr lang="da-DK" dirty="0"/>
              <a:t>Forbedring til KPs evne til at finde CPR på </a:t>
            </a:r>
            <a:r>
              <a:rPr lang="da-DK" dirty="0" err="1"/>
              <a:t>eFaktura</a:t>
            </a:r>
            <a:endParaRPr lang="da-DK" dirty="0"/>
          </a:p>
          <a:p>
            <a:pPr marL="171450" indent="-171450">
              <a:buFont typeface="Arial" panose="020B0604020202020204" pitchFamily="34" charset="0"/>
              <a:buChar char="•"/>
            </a:pPr>
            <a:r>
              <a:rPr lang="da-DK" dirty="0"/>
              <a:t>Fakturatotaler og </a:t>
            </a:r>
            <a:r>
              <a:rPr lang="da-DK" dirty="0" err="1"/>
              <a:t>egenandel</a:t>
            </a:r>
            <a:r>
              <a:rPr lang="da-DK" dirty="0"/>
              <a:t> fremgår i processen ”Behandl </a:t>
            </a:r>
            <a:r>
              <a:rPr lang="da-DK" dirty="0" err="1"/>
              <a:t>eFaktura</a:t>
            </a:r>
            <a:r>
              <a:rPr lang="da-DK" dirty="0"/>
              <a:t>”</a:t>
            </a:r>
          </a:p>
          <a:p>
            <a:endParaRPr lang="da-DK" dirty="0"/>
          </a:p>
        </p:txBody>
      </p:sp>
      <p:sp>
        <p:nvSpPr>
          <p:cNvPr id="4" name="Pladsholder til tekst 3">
            <a:extLst>
              <a:ext uri="{FF2B5EF4-FFF2-40B4-BE49-F238E27FC236}">
                <a16:creationId xmlns:a16="http://schemas.microsoft.com/office/drawing/2014/main" id="{09A6A653-7289-9DB7-D5CC-AC931B56ADEF}"/>
              </a:ext>
            </a:extLst>
          </p:cNvPr>
          <p:cNvSpPr>
            <a:spLocks noGrp="1"/>
          </p:cNvSpPr>
          <p:nvPr>
            <p:ph type="body" sz="quarter" idx="11"/>
          </p:nvPr>
        </p:nvSpPr>
        <p:spPr/>
        <p:txBody>
          <a:bodyPr/>
          <a:lstStyle/>
          <a:p>
            <a:r>
              <a:rPr lang="da-DK" dirty="0"/>
              <a:t>Kort nyt</a:t>
            </a:r>
          </a:p>
        </p:txBody>
      </p:sp>
      <p:pic>
        <p:nvPicPr>
          <p:cNvPr id="7" name="Pladsholder til billede 6" descr="Et billede, der indeholder udendørs, postkasse, Postkasse, rød&#10;&#10;Indhold genereret af kunstig intelligens kan være forkert.">
            <a:extLst>
              <a:ext uri="{FF2B5EF4-FFF2-40B4-BE49-F238E27FC236}">
                <a16:creationId xmlns:a16="http://schemas.microsoft.com/office/drawing/2014/main" id="{0D5A4B88-329B-032B-4A9C-546736AC364B}"/>
              </a:ext>
            </a:extLst>
          </p:cNvPr>
          <p:cNvPicPr>
            <a:picLocks noGrp="1" noChangeAspect="1"/>
          </p:cNvPicPr>
          <p:nvPr>
            <p:ph type="pic" sz="quarter" idx="12"/>
          </p:nvPr>
        </p:nvPicPr>
        <p:blipFill>
          <a:blip r:embed="rId2"/>
          <a:srcRect l="25000" r="25000"/>
          <a:stretch>
            <a:fillRect/>
          </a:stretch>
        </p:blipFill>
        <p:spPr/>
      </p:pic>
    </p:spTree>
    <p:extLst>
      <p:ext uri="{BB962C8B-B14F-4D97-AF65-F5344CB8AC3E}">
        <p14:creationId xmlns:p14="http://schemas.microsoft.com/office/powerpoint/2010/main" val="153379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F8F8D-E7EC-CBFE-F79A-718246391AC6}"/>
            </a:ext>
          </a:extLst>
        </p:cNvPr>
        <p:cNvGrpSpPr/>
        <p:nvPr/>
      </p:nvGrpSpPr>
      <p:grpSpPr>
        <a:xfrm>
          <a:off x="0" y="0"/>
          <a:ext cx="0" cy="0"/>
          <a:chOff x="0" y="0"/>
          <a:chExt cx="0" cy="0"/>
        </a:xfrm>
      </p:grpSpPr>
      <p:pic>
        <p:nvPicPr>
          <p:cNvPr id="7" name="Pladsholder til billede 6" descr="Et billede, der indeholder person, Ansigt, tøj, smil&#10;&#10;Automatisk genereret beskrivelse">
            <a:extLst>
              <a:ext uri="{FF2B5EF4-FFF2-40B4-BE49-F238E27FC236}">
                <a16:creationId xmlns:a16="http://schemas.microsoft.com/office/drawing/2014/main" id="{81C8A405-6FF2-0FE4-2004-08B6E3DED519}"/>
              </a:ext>
            </a:extLst>
          </p:cNvPr>
          <p:cNvPicPr>
            <a:picLocks noGrp="1" noChangeAspect="1"/>
          </p:cNvPicPr>
          <p:nvPr>
            <p:ph type="pic" sz="quarter" idx="10"/>
          </p:nvPr>
        </p:nvPicPr>
        <p:blipFill>
          <a:blip r:embed="rId2"/>
          <a:srcRect/>
          <a:stretch>
            <a:fillRect/>
          </a:stretch>
        </p:blipFill>
        <p:spPr/>
      </p:pic>
      <p:sp>
        <p:nvSpPr>
          <p:cNvPr id="3" name="Titel 2">
            <a:extLst>
              <a:ext uri="{FF2B5EF4-FFF2-40B4-BE49-F238E27FC236}">
                <a16:creationId xmlns:a16="http://schemas.microsoft.com/office/drawing/2014/main" id="{E59485BD-9A95-0066-AEA8-4F4E7E5526F0}"/>
              </a:ext>
            </a:extLst>
          </p:cNvPr>
          <p:cNvSpPr>
            <a:spLocks noGrp="1"/>
          </p:cNvSpPr>
          <p:nvPr>
            <p:ph type="title"/>
          </p:nvPr>
        </p:nvSpPr>
        <p:spPr>
          <a:xfrm>
            <a:off x="1619672" y="2294868"/>
            <a:ext cx="5904656" cy="841796"/>
          </a:xfrm>
        </p:spPr>
        <p:txBody>
          <a:bodyPr/>
          <a:lstStyle/>
          <a:p>
            <a:r>
              <a:rPr lang="da-DK" dirty="0">
                <a:solidFill>
                  <a:schemeClr val="tx1"/>
                </a:solidFill>
              </a:rPr>
              <a:t>Spørgsmål?</a:t>
            </a:r>
            <a:br>
              <a:rPr lang="da-DK" dirty="0">
                <a:solidFill>
                  <a:schemeClr val="tx1"/>
                </a:solidFill>
              </a:rPr>
            </a:br>
            <a:r>
              <a:rPr lang="da-DK" dirty="0">
                <a:solidFill>
                  <a:schemeClr val="tx1"/>
                </a:solidFill>
              </a:rPr>
              <a:t>Input?</a:t>
            </a:r>
          </a:p>
        </p:txBody>
      </p:sp>
      <p:sp>
        <p:nvSpPr>
          <p:cNvPr id="5" name="Pladsholder til tekst 4">
            <a:extLst>
              <a:ext uri="{FF2B5EF4-FFF2-40B4-BE49-F238E27FC236}">
                <a16:creationId xmlns:a16="http://schemas.microsoft.com/office/drawing/2014/main" id="{C0AA1302-ECB5-A19F-3353-4BE924A5C6E3}"/>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3648867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368A0-7C8D-96C8-81F8-6CA2DB2A058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32B4C20-DF17-DA06-3A0A-752394E4D18C}"/>
              </a:ext>
            </a:extLst>
          </p:cNvPr>
          <p:cNvSpPr>
            <a:spLocks noGrp="1"/>
          </p:cNvSpPr>
          <p:nvPr>
            <p:ph type="title"/>
          </p:nvPr>
        </p:nvSpPr>
        <p:spPr/>
        <p:txBody>
          <a:bodyPr/>
          <a:lstStyle/>
          <a:p>
            <a:r>
              <a:rPr lang="da-DK" dirty="0"/>
              <a:t>Emne 1: </a:t>
            </a:r>
            <a:r>
              <a:rPr lang="da-DK" sz="3200" dirty="0"/>
              <a:t>Sådan tog Aalborg kommune </a:t>
            </a:r>
            <a:r>
              <a:rPr lang="da-DK" sz="3200" dirty="0" err="1"/>
              <a:t>eFaktura</a:t>
            </a:r>
            <a:r>
              <a:rPr lang="da-DK" sz="3200" dirty="0"/>
              <a:t> i brug</a:t>
            </a:r>
            <a:endParaRPr lang="da-DK" dirty="0"/>
          </a:p>
        </p:txBody>
      </p:sp>
      <p:sp>
        <p:nvSpPr>
          <p:cNvPr id="3" name="Pladsholder til tekst 2">
            <a:extLst>
              <a:ext uri="{FF2B5EF4-FFF2-40B4-BE49-F238E27FC236}">
                <a16:creationId xmlns:a16="http://schemas.microsoft.com/office/drawing/2014/main" id="{9DE59202-E45B-D6DD-9C2E-EAB02DE96890}"/>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2956220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179D8C-0708-07BD-BAA1-327893DA9622}"/>
              </a:ext>
            </a:extLst>
          </p:cNvPr>
          <p:cNvSpPr>
            <a:spLocks noGrp="1"/>
          </p:cNvSpPr>
          <p:nvPr>
            <p:ph type="title"/>
          </p:nvPr>
        </p:nvSpPr>
        <p:spPr/>
        <p:txBody>
          <a:bodyPr/>
          <a:lstStyle/>
          <a:p>
            <a:r>
              <a:rPr lang="da-DK" dirty="0"/>
              <a:t>Hvornår bliver KP bedre til at finde CPR-numre?</a:t>
            </a:r>
          </a:p>
        </p:txBody>
      </p:sp>
      <p:sp>
        <p:nvSpPr>
          <p:cNvPr id="3" name="Pladsholder til tekst 2">
            <a:extLst>
              <a:ext uri="{FF2B5EF4-FFF2-40B4-BE49-F238E27FC236}">
                <a16:creationId xmlns:a16="http://schemas.microsoft.com/office/drawing/2014/main" id="{A4018425-C24F-E1C1-F1D9-B8AFC3EE9881}"/>
              </a:ext>
            </a:extLst>
          </p:cNvPr>
          <p:cNvSpPr>
            <a:spLocks noGrp="1"/>
          </p:cNvSpPr>
          <p:nvPr>
            <p:ph type="body" sz="quarter" idx="10"/>
          </p:nvPr>
        </p:nvSpPr>
        <p:spPr/>
        <p:txBody>
          <a:bodyPr/>
          <a:lstStyle/>
          <a:p>
            <a:r>
              <a:rPr lang="da-DK" sz="1400" dirty="0"/>
              <a:t>Når KP ikke kan finde CPR-nummeret på en </a:t>
            </a:r>
            <a:r>
              <a:rPr lang="da-DK" sz="1400" dirty="0" err="1"/>
              <a:t>eFaktura</a:t>
            </a:r>
            <a:r>
              <a:rPr lang="da-DK" sz="1400" dirty="0"/>
              <a:t>, kræver det en ekstra manuel arbejdsgang, og det er derfor højt prioriteret, at vi får forbedret </a:t>
            </a:r>
            <a:r>
              <a:rPr lang="da-DK" sz="1400" dirty="0" err="1"/>
              <a:t>KPs</a:t>
            </a:r>
            <a:r>
              <a:rPr lang="da-DK" sz="1400" dirty="0"/>
              <a:t> evne til at finde CPR-nummer på </a:t>
            </a:r>
            <a:r>
              <a:rPr lang="da-DK" sz="1400" dirty="0" err="1"/>
              <a:t>eFakturaer</a:t>
            </a:r>
            <a:r>
              <a:rPr lang="da-DK" sz="1400" dirty="0"/>
              <a:t>.</a:t>
            </a:r>
          </a:p>
          <a:p>
            <a:r>
              <a:rPr lang="da-DK" sz="1400" dirty="0"/>
              <a:t>Forbedringen er planlagt med en ændring d. 20. maj om aftenen. </a:t>
            </a:r>
          </a:p>
        </p:txBody>
      </p:sp>
      <p:sp>
        <p:nvSpPr>
          <p:cNvPr id="4" name="Pladsholder til tekst 3">
            <a:extLst>
              <a:ext uri="{FF2B5EF4-FFF2-40B4-BE49-F238E27FC236}">
                <a16:creationId xmlns:a16="http://schemas.microsoft.com/office/drawing/2014/main" id="{BCBFC217-8D56-7313-9C3A-3C8F51B35D91}"/>
              </a:ext>
            </a:extLst>
          </p:cNvPr>
          <p:cNvSpPr>
            <a:spLocks noGrp="1"/>
          </p:cNvSpPr>
          <p:nvPr>
            <p:ph type="body" sz="quarter" idx="11"/>
          </p:nvPr>
        </p:nvSpPr>
        <p:spPr/>
        <p:txBody>
          <a:bodyPr/>
          <a:lstStyle/>
          <a:p>
            <a:r>
              <a:rPr lang="da-DK" dirty="0"/>
              <a:t>Aalborg kommune anbefaler: brug </a:t>
            </a:r>
            <a:r>
              <a:rPr lang="da-DK" dirty="0" err="1"/>
              <a:t>efaktura</a:t>
            </a:r>
            <a:r>
              <a:rPr lang="da-DK" dirty="0"/>
              <a:t> i kp</a:t>
            </a:r>
          </a:p>
          <a:p>
            <a:endParaRPr lang="da-DK" dirty="0"/>
          </a:p>
        </p:txBody>
      </p:sp>
      <p:sp>
        <p:nvSpPr>
          <p:cNvPr id="8" name="Tekstfelt 7">
            <a:extLst>
              <a:ext uri="{FF2B5EF4-FFF2-40B4-BE49-F238E27FC236}">
                <a16:creationId xmlns:a16="http://schemas.microsoft.com/office/drawing/2014/main" id="{BBC59786-F990-8FBE-3D0C-D0FCE46F18AC}"/>
              </a:ext>
            </a:extLst>
          </p:cNvPr>
          <p:cNvSpPr txBox="1"/>
          <p:nvPr/>
        </p:nvSpPr>
        <p:spPr>
          <a:xfrm>
            <a:off x="4572000" y="5143500"/>
            <a:ext cx="4572000" cy="230832"/>
          </a:xfrm>
          <a:prstGeom prst="rect">
            <a:avLst/>
          </a:prstGeom>
          <a:noFill/>
          <a:ln>
            <a:noFill/>
          </a:ln>
        </p:spPr>
        <p:txBody>
          <a:bodyPr wrap="square" rtlCol="0">
            <a:spAutoFit/>
          </a:bodyPr>
          <a:lstStyle/>
          <a:p>
            <a:r>
              <a:rPr lang="da-DK" sz="900">
                <a:hlinkClick r:id="rId2" tooltip="https://bytelearning.blogspot.com/2016/02/"/>
              </a:rPr>
              <a:t>Dette billede</a:t>
            </a:r>
            <a:r>
              <a:rPr lang="da-DK" sz="900"/>
              <a:t> efter Ukendt forfatter er licenseret under </a:t>
            </a:r>
            <a:r>
              <a:rPr lang="da-DK" sz="900">
                <a:hlinkClick r:id="rId3" tooltip="https://creativecommons.org/licenses/by-sa/3.0/"/>
              </a:rPr>
              <a:t>CC BY-SA</a:t>
            </a:r>
            <a:endParaRPr lang="da-DK" sz="900"/>
          </a:p>
        </p:txBody>
      </p:sp>
      <p:pic>
        <p:nvPicPr>
          <p:cNvPr id="12" name="Billede 11" descr="Et billede, der indeholder clipart, tegneserie, illustration/afbildning, design&#10;&#10;Indhold genereret af kunstig intelligens kan være forkert.">
            <a:extLst>
              <a:ext uri="{FF2B5EF4-FFF2-40B4-BE49-F238E27FC236}">
                <a16:creationId xmlns:a16="http://schemas.microsoft.com/office/drawing/2014/main" id="{B0F4D3FB-6723-D643-2804-AA3FBD32CA76}"/>
              </a:ext>
            </a:extLst>
          </p:cNvPr>
          <p:cNvPicPr>
            <a:picLocks noChangeAspect="1"/>
          </p:cNvPicPr>
          <p:nvPr/>
        </p:nvPicPr>
        <p:blipFill>
          <a:blip r:embed="rId4">
            <a:extLst>
              <a:ext uri="{837473B0-CC2E-450A-ABE3-18F120FF3D39}">
                <a1611:picAttrSrcUrl xmlns:a1611="http://schemas.microsoft.com/office/drawing/2016/11/main" r:id="rId2"/>
              </a:ext>
            </a:extLst>
          </a:blip>
          <a:stretch>
            <a:fillRect/>
          </a:stretch>
        </p:blipFill>
        <p:spPr>
          <a:xfrm>
            <a:off x="4572000" y="690765"/>
            <a:ext cx="4572000" cy="3897110"/>
          </a:xfrm>
          <a:prstGeom prst="rect">
            <a:avLst/>
          </a:prstGeom>
        </p:spPr>
      </p:pic>
    </p:spTree>
    <p:extLst>
      <p:ext uri="{BB962C8B-B14F-4D97-AF65-F5344CB8AC3E}">
        <p14:creationId xmlns:p14="http://schemas.microsoft.com/office/powerpoint/2010/main" val="3927738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a:extLst>
              <a:ext uri="{FF2B5EF4-FFF2-40B4-BE49-F238E27FC236}">
                <a16:creationId xmlns:a16="http://schemas.microsoft.com/office/drawing/2014/main" id="{AB564479-94F9-179D-8120-0F2BF94D82A3}"/>
              </a:ext>
            </a:extLst>
          </p:cNvPr>
          <p:cNvSpPr>
            <a:spLocks noGrp="1"/>
          </p:cNvSpPr>
          <p:nvPr>
            <p:ph type="pic" sz="quarter" idx="12"/>
          </p:nvPr>
        </p:nvSpPr>
        <p:spPr/>
        <p:txBody>
          <a:bodyPr/>
          <a:lstStyle/>
          <a:p>
            <a:endParaRPr lang="da-DK"/>
          </a:p>
        </p:txBody>
      </p:sp>
      <p:sp>
        <p:nvSpPr>
          <p:cNvPr id="3" name="Titel 2">
            <a:extLst>
              <a:ext uri="{FF2B5EF4-FFF2-40B4-BE49-F238E27FC236}">
                <a16:creationId xmlns:a16="http://schemas.microsoft.com/office/drawing/2014/main" id="{FC2BD879-0EE4-DACC-5C9F-304FB29FC60B}"/>
              </a:ext>
            </a:extLst>
          </p:cNvPr>
          <p:cNvSpPr>
            <a:spLocks noGrp="1"/>
          </p:cNvSpPr>
          <p:nvPr>
            <p:ph type="title"/>
          </p:nvPr>
        </p:nvSpPr>
        <p:spPr/>
        <p:txBody>
          <a:bodyPr/>
          <a:lstStyle/>
          <a:p>
            <a:r>
              <a:rPr lang="da-DK" dirty="0"/>
              <a:t>Fakturatotaler og forventet </a:t>
            </a:r>
            <a:r>
              <a:rPr lang="da-DK" dirty="0" err="1"/>
              <a:t>egenandel</a:t>
            </a:r>
            <a:endParaRPr lang="da-DK" dirty="0"/>
          </a:p>
        </p:txBody>
      </p:sp>
      <p:sp>
        <p:nvSpPr>
          <p:cNvPr id="4" name="Pladsholder til tekst 3">
            <a:extLst>
              <a:ext uri="{FF2B5EF4-FFF2-40B4-BE49-F238E27FC236}">
                <a16:creationId xmlns:a16="http://schemas.microsoft.com/office/drawing/2014/main" id="{1F2A3B24-1539-AB49-981C-6176353E4A83}"/>
              </a:ext>
            </a:extLst>
          </p:cNvPr>
          <p:cNvSpPr>
            <a:spLocks noGrp="1"/>
          </p:cNvSpPr>
          <p:nvPr>
            <p:ph type="body" sz="quarter" idx="10"/>
          </p:nvPr>
        </p:nvSpPr>
        <p:spPr/>
        <p:txBody>
          <a:bodyPr/>
          <a:lstStyle/>
          <a:p>
            <a:r>
              <a:rPr lang="da-DK" sz="1200" dirty="0"/>
              <a:t>Ifm. manuel godkendelse:</a:t>
            </a:r>
          </a:p>
          <a:p>
            <a:pPr marL="171450" indent="-171450">
              <a:buFont typeface="Arial" panose="020B0604020202020204" pitchFamily="34" charset="0"/>
              <a:buChar char="•"/>
            </a:pPr>
            <a:r>
              <a:rPr lang="da-DK" sz="1200" dirty="0"/>
              <a:t>Angivelse af både brutto- og nettototal for faktura og betalingsgrupper</a:t>
            </a:r>
          </a:p>
          <a:p>
            <a:pPr marL="171450" indent="-171450">
              <a:buFont typeface="Arial" panose="020B0604020202020204" pitchFamily="34" charset="0"/>
              <a:buChar char="•"/>
            </a:pPr>
            <a:r>
              <a:rPr lang="da-DK" sz="1200" dirty="0"/>
              <a:t>Forventet </a:t>
            </a:r>
            <a:r>
              <a:rPr lang="da-DK" sz="1200" dirty="0" err="1"/>
              <a:t>egenandel</a:t>
            </a:r>
            <a:endParaRPr lang="da-DK" sz="1200" dirty="0"/>
          </a:p>
          <a:p>
            <a:pPr marL="171450" indent="-171450">
              <a:buFont typeface="Arial" panose="020B0604020202020204" pitchFamily="34" charset="0"/>
              <a:buChar char="•"/>
            </a:pPr>
            <a:endParaRPr lang="da-DK" sz="1200" dirty="0"/>
          </a:p>
          <a:p>
            <a:r>
              <a:rPr lang="da-DK" sz="1200" dirty="0"/>
              <a:t>Forbedringen er planlagt med en ændring d. 20. maj om aftenen. </a:t>
            </a:r>
          </a:p>
          <a:p>
            <a:endParaRPr lang="da-DK" sz="1200" dirty="0"/>
          </a:p>
        </p:txBody>
      </p:sp>
      <p:sp>
        <p:nvSpPr>
          <p:cNvPr id="5" name="Pladsholder til tekst 4">
            <a:extLst>
              <a:ext uri="{FF2B5EF4-FFF2-40B4-BE49-F238E27FC236}">
                <a16:creationId xmlns:a16="http://schemas.microsoft.com/office/drawing/2014/main" id="{1FB12D93-E8A0-EC26-E108-D91D3584F272}"/>
              </a:ext>
            </a:extLst>
          </p:cNvPr>
          <p:cNvSpPr>
            <a:spLocks noGrp="1"/>
          </p:cNvSpPr>
          <p:nvPr>
            <p:ph type="body" sz="quarter" idx="11"/>
          </p:nvPr>
        </p:nvSpPr>
        <p:spPr/>
        <p:txBody>
          <a:bodyPr/>
          <a:lstStyle/>
          <a:p>
            <a:r>
              <a:rPr lang="da-DK" dirty="0"/>
              <a:t>Aalborg kommune anbefaler: brug </a:t>
            </a:r>
            <a:r>
              <a:rPr lang="da-DK" dirty="0" err="1"/>
              <a:t>efaktura</a:t>
            </a:r>
            <a:r>
              <a:rPr lang="da-DK" dirty="0"/>
              <a:t> i kp</a:t>
            </a:r>
          </a:p>
        </p:txBody>
      </p:sp>
      <p:sp>
        <p:nvSpPr>
          <p:cNvPr id="6" name="Pladsholder til tekst 5">
            <a:extLst>
              <a:ext uri="{FF2B5EF4-FFF2-40B4-BE49-F238E27FC236}">
                <a16:creationId xmlns:a16="http://schemas.microsoft.com/office/drawing/2014/main" id="{A1A1E663-504E-635F-F971-D59AA84A3FD8}"/>
              </a:ext>
            </a:extLst>
          </p:cNvPr>
          <p:cNvSpPr>
            <a:spLocks noGrp="1"/>
          </p:cNvSpPr>
          <p:nvPr>
            <p:ph type="body" sz="quarter" idx="18"/>
          </p:nvPr>
        </p:nvSpPr>
        <p:spPr/>
        <p:txBody>
          <a:bodyPr/>
          <a:lstStyle/>
          <a:p>
            <a:endParaRPr lang="da-DK"/>
          </a:p>
        </p:txBody>
      </p:sp>
      <p:pic>
        <p:nvPicPr>
          <p:cNvPr id="7" name="Picture 4">
            <a:extLst>
              <a:ext uri="{FF2B5EF4-FFF2-40B4-BE49-F238E27FC236}">
                <a16:creationId xmlns:a16="http://schemas.microsoft.com/office/drawing/2014/main" id="{33468873-7324-4A56-6507-05B20EC67B4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892" y="1203599"/>
            <a:ext cx="4606629" cy="2758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247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E00741-FABE-4D8D-2A78-38D00C48498D}"/>
              </a:ext>
            </a:extLst>
          </p:cNvPr>
          <p:cNvSpPr>
            <a:spLocks noGrp="1"/>
          </p:cNvSpPr>
          <p:nvPr>
            <p:ph type="title"/>
          </p:nvPr>
        </p:nvSpPr>
        <p:spPr/>
        <p:txBody>
          <a:bodyPr/>
          <a:lstStyle/>
          <a:p>
            <a:r>
              <a:rPr lang="da-DK" dirty="0" err="1"/>
              <a:t>KOMBITs</a:t>
            </a:r>
            <a:r>
              <a:rPr lang="da-DK" dirty="0"/>
              <a:t> KP-team</a:t>
            </a:r>
          </a:p>
        </p:txBody>
      </p:sp>
      <p:pic>
        <p:nvPicPr>
          <p:cNvPr id="1026" name="Picture 2">
            <a:extLst>
              <a:ext uri="{FF2B5EF4-FFF2-40B4-BE49-F238E27FC236}">
                <a16:creationId xmlns:a16="http://schemas.microsoft.com/office/drawing/2014/main" id="{F424373E-7523-FB2B-BFAC-819DD29924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9429" y="1318407"/>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EF214E9-5409-351C-DCF1-81870480591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54693" y="3389308"/>
            <a:ext cx="953022" cy="103773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6E64833-4DF1-81FA-4ABE-8018612D53D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68827" y="3367910"/>
            <a:ext cx="947728" cy="103197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D795E2C-0E70-0C42-31D1-2FF4105F77E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8724" y="1318408"/>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469EA39E-8F8C-C0FD-22C3-081038A189D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70897" y="3367910"/>
            <a:ext cx="947728" cy="1031971"/>
          </a:xfrm>
          <a:prstGeom prst="rect">
            <a:avLst/>
          </a:prstGeom>
          <a:noFill/>
          <a:extLst>
            <a:ext uri="{909E8E84-426E-40DD-AFC4-6F175D3DCCD1}">
              <a14:hiddenFill xmlns:a14="http://schemas.microsoft.com/office/drawing/2010/main">
                <a:solidFill>
                  <a:srgbClr val="FFFFFF"/>
                </a:solidFill>
              </a14:hiddenFill>
            </a:ext>
          </a:extLst>
        </p:spPr>
      </p:pic>
      <p:sp>
        <p:nvSpPr>
          <p:cNvPr id="10" name="Pladsholder til tekst 3">
            <a:extLst>
              <a:ext uri="{FF2B5EF4-FFF2-40B4-BE49-F238E27FC236}">
                <a16:creationId xmlns:a16="http://schemas.microsoft.com/office/drawing/2014/main" id="{3FCE4D04-D26A-A846-58DB-E5BFA72262A5}"/>
              </a:ext>
            </a:extLst>
          </p:cNvPr>
          <p:cNvSpPr txBox="1">
            <a:spLocks/>
          </p:cNvSpPr>
          <p:nvPr/>
        </p:nvSpPr>
        <p:spPr>
          <a:xfrm>
            <a:off x="575363" y="2714182"/>
            <a:ext cx="1285875"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dirty="0"/>
              <a:t>Produktleder</a:t>
            </a:r>
          </a:p>
        </p:txBody>
      </p:sp>
      <p:sp>
        <p:nvSpPr>
          <p:cNvPr id="11" name="Pladsholder til tekst 3">
            <a:extLst>
              <a:ext uri="{FF2B5EF4-FFF2-40B4-BE49-F238E27FC236}">
                <a16:creationId xmlns:a16="http://schemas.microsoft.com/office/drawing/2014/main" id="{BB1D5128-02D0-B3A4-1475-633C977D757B}"/>
              </a:ext>
            </a:extLst>
          </p:cNvPr>
          <p:cNvSpPr txBox="1">
            <a:spLocks/>
          </p:cNvSpPr>
          <p:nvPr/>
        </p:nvSpPr>
        <p:spPr>
          <a:xfrm>
            <a:off x="2190086" y="2714182"/>
            <a:ext cx="2925218" cy="281266"/>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dirty="0"/>
              <a:t>Forretningskonsulenter</a:t>
            </a:r>
          </a:p>
        </p:txBody>
      </p:sp>
      <p:sp>
        <p:nvSpPr>
          <p:cNvPr id="12" name="Pladsholder til tekst 3">
            <a:extLst>
              <a:ext uri="{FF2B5EF4-FFF2-40B4-BE49-F238E27FC236}">
                <a16:creationId xmlns:a16="http://schemas.microsoft.com/office/drawing/2014/main" id="{C6338520-A912-1264-8A9F-63725223B6F5}"/>
              </a:ext>
            </a:extLst>
          </p:cNvPr>
          <p:cNvSpPr txBox="1">
            <a:spLocks/>
          </p:cNvSpPr>
          <p:nvPr/>
        </p:nvSpPr>
        <p:spPr>
          <a:xfrm>
            <a:off x="575363" y="4427044"/>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Drift</a:t>
            </a:r>
            <a:endParaRPr lang="da-DK" dirty="0"/>
          </a:p>
        </p:txBody>
      </p:sp>
      <p:sp>
        <p:nvSpPr>
          <p:cNvPr id="13" name="Pladsholder til tekst 3">
            <a:extLst>
              <a:ext uri="{FF2B5EF4-FFF2-40B4-BE49-F238E27FC236}">
                <a16:creationId xmlns:a16="http://schemas.microsoft.com/office/drawing/2014/main" id="{D84D3C68-6667-46D6-A3A4-1602EE2DFEDB}"/>
              </a:ext>
            </a:extLst>
          </p:cNvPr>
          <p:cNvSpPr txBox="1">
            <a:spLocks/>
          </p:cNvSpPr>
          <p:nvPr/>
        </p:nvSpPr>
        <p:spPr>
          <a:xfrm>
            <a:off x="1922095" y="4427045"/>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Kommunikation</a:t>
            </a:r>
            <a:endParaRPr lang="da-DK" dirty="0"/>
          </a:p>
        </p:txBody>
      </p:sp>
      <p:sp>
        <p:nvSpPr>
          <p:cNvPr id="14" name="Pladsholder til tekst 3">
            <a:extLst>
              <a:ext uri="{FF2B5EF4-FFF2-40B4-BE49-F238E27FC236}">
                <a16:creationId xmlns:a16="http://schemas.microsoft.com/office/drawing/2014/main" id="{8BA14BD9-3EA4-881F-5590-CEBCF8C3C115}"/>
              </a:ext>
            </a:extLst>
          </p:cNvPr>
          <p:cNvSpPr txBox="1">
            <a:spLocks/>
          </p:cNvSpPr>
          <p:nvPr/>
        </p:nvSpPr>
        <p:spPr>
          <a:xfrm>
            <a:off x="3220025" y="4427046"/>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Implementering</a:t>
            </a:r>
            <a:endParaRPr lang="da-DK" dirty="0"/>
          </a:p>
        </p:txBody>
      </p:sp>
      <p:sp>
        <p:nvSpPr>
          <p:cNvPr id="15" name="Pladsholder til tekst 3">
            <a:extLst>
              <a:ext uri="{FF2B5EF4-FFF2-40B4-BE49-F238E27FC236}">
                <a16:creationId xmlns:a16="http://schemas.microsoft.com/office/drawing/2014/main" id="{79270588-0234-0E7D-6C7C-09F7A15CE392}"/>
              </a:ext>
            </a:extLst>
          </p:cNvPr>
          <p:cNvSpPr txBox="1">
            <a:spLocks/>
          </p:cNvSpPr>
          <p:nvPr/>
        </p:nvSpPr>
        <p:spPr>
          <a:xfrm>
            <a:off x="4517955" y="4427044"/>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Arkitektur</a:t>
            </a:r>
            <a:endParaRPr lang="da-DK" dirty="0"/>
          </a:p>
        </p:txBody>
      </p:sp>
      <p:sp>
        <p:nvSpPr>
          <p:cNvPr id="16" name="Pladsholder til tekst 3">
            <a:extLst>
              <a:ext uri="{FF2B5EF4-FFF2-40B4-BE49-F238E27FC236}">
                <a16:creationId xmlns:a16="http://schemas.microsoft.com/office/drawing/2014/main" id="{E476B211-BFAF-FAB6-54BB-88B781348F79}"/>
              </a:ext>
            </a:extLst>
          </p:cNvPr>
          <p:cNvSpPr txBox="1">
            <a:spLocks/>
          </p:cNvSpPr>
          <p:nvPr/>
        </p:nvSpPr>
        <p:spPr>
          <a:xfrm>
            <a:off x="5864687" y="4427043"/>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Forretnings-konsulent</a:t>
            </a:r>
            <a:endParaRPr lang="da-DK" dirty="0"/>
          </a:p>
        </p:txBody>
      </p:sp>
      <p:pic>
        <p:nvPicPr>
          <p:cNvPr id="5" name="Picture 2">
            <a:extLst>
              <a:ext uri="{FF2B5EF4-FFF2-40B4-BE49-F238E27FC236}">
                <a16:creationId xmlns:a16="http://schemas.microsoft.com/office/drawing/2014/main" id="{A77D454C-8B7E-C6DE-95C7-A33CCFC06032}"/>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79161" y="3362146"/>
            <a:ext cx="1037735" cy="1037735"/>
          </a:xfrm>
          <a:prstGeom prst="rect">
            <a:avLst/>
          </a:prstGeom>
          <a:noFill/>
          <a:extLst>
            <a:ext uri="{909E8E84-426E-40DD-AFC4-6F175D3DCCD1}">
              <a14:hiddenFill xmlns:a14="http://schemas.microsoft.com/office/drawing/2010/main">
                <a:solidFill>
                  <a:srgbClr val="FFFFFF"/>
                </a:solidFill>
              </a14:hiddenFill>
            </a:ext>
          </a:extLst>
        </p:spPr>
      </p:pic>
      <p:pic>
        <p:nvPicPr>
          <p:cNvPr id="4" name="Billede 3">
            <a:extLst>
              <a:ext uri="{FF2B5EF4-FFF2-40B4-BE49-F238E27FC236}">
                <a16:creationId xmlns:a16="http://schemas.microsoft.com/office/drawing/2014/main" id="{EEA8271C-5333-B77D-15AC-E304F41546C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264830" y="1318406"/>
            <a:ext cx="1400175" cy="1400175"/>
          </a:xfrm>
          <a:prstGeom prst="rect">
            <a:avLst/>
          </a:prstGeom>
        </p:spPr>
      </p:pic>
      <p:pic>
        <p:nvPicPr>
          <p:cNvPr id="9" name="Billede 8" descr="Et billede, der indeholder Ansigt, person, menneske, tøj&#10;&#10;Automatisk genereret beskrivelse">
            <a:extLst>
              <a:ext uri="{FF2B5EF4-FFF2-40B4-BE49-F238E27FC236}">
                <a16:creationId xmlns:a16="http://schemas.microsoft.com/office/drawing/2014/main" id="{7E987366-EEF9-B119-39CC-FD60E62BD6C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562958" y="3381711"/>
            <a:ext cx="1045332" cy="1045332"/>
          </a:xfrm>
          <a:prstGeom prst="rect">
            <a:avLst/>
          </a:prstGeom>
        </p:spPr>
      </p:pic>
      <p:sp>
        <p:nvSpPr>
          <p:cNvPr id="7" name="Pladsholder til tekst 3">
            <a:extLst>
              <a:ext uri="{FF2B5EF4-FFF2-40B4-BE49-F238E27FC236}">
                <a16:creationId xmlns:a16="http://schemas.microsoft.com/office/drawing/2014/main" id="{2CA60F7D-656E-A69E-877D-3C16844F0554}"/>
              </a:ext>
            </a:extLst>
          </p:cNvPr>
          <p:cNvSpPr txBox="1">
            <a:spLocks/>
          </p:cNvSpPr>
          <p:nvPr/>
        </p:nvSpPr>
        <p:spPr>
          <a:xfrm>
            <a:off x="7108213" y="4399881"/>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Test</a:t>
            </a:r>
            <a:endParaRPr lang="da-DK" dirty="0"/>
          </a:p>
        </p:txBody>
      </p:sp>
      <p:pic>
        <p:nvPicPr>
          <p:cNvPr id="8" name="Billede 7" descr="Et billede, der indeholder Ansigt, person, tøj, smil&#10;&#10;Automatisk genereret beskrivelse">
            <a:extLst>
              <a:ext uri="{FF2B5EF4-FFF2-40B4-BE49-F238E27FC236}">
                <a16:creationId xmlns:a16="http://schemas.microsoft.com/office/drawing/2014/main" id="{80ED28EB-4896-2ABE-BE5E-07F6DC901A5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200523" y="3389308"/>
            <a:ext cx="953022" cy="1047097"/>
          </a:xfrm>
          <a:prstGeom prst="rect">
            <a:avLst/>
          </a:prstGeom>
        </p:spPr>
      </p:pic>
    </p:spTree>
    <p:extLst>
      <p:ext uri="{BB962C8B-B14F-4D97-AF65-F5344CB8AC3E}">
        <p14:creationId xmlns:p14="http://schemas.microsoft.com/office/powerpoint/2010/main" val="1977753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27779A-BDE1-F311-A411-DEBFB610576D}"/>
              </a:ext>
            </a:extLst>
          </p:cNvPr>
          <p:cNvSpPr>
            <a:spLocks noGrp="1"/>
          </p:cNvSpPr>
          <p:nvPr>
            <p:ph type="title"/>
          </p:nvPr>
        </p:nvSpPr>
        <p:spPr/>
        <p:txBody>
          <a:bodyPr/>
          <a:lstStyle/>
          <a:p>
            <a:r>
              <a:rPr lang="da-DK" dirty="0"/>
              <a:t>Sådan tog vi </a:t>
            </a:r>
            <a:r>
              <a:rPr lang="da-DK" dirty="0" err="1"/>
              <a:t>eFaktura</a:t>
            </a:r>
            <a:r>
              <a:rPr lang="da-DK" dirty="0"/>
              <a:t> i brug</a:t>
            </a:r>
          </a:p>
        </p:txBody>
      </p:sp>
      <p:sp>
        <p:nvSpPr>
          <p:cNvPr id="3" name="Pladsholder til tekst 2">
            <a:extLst>
              <a:ext uri="{FF2B5EF4-FFF2-40B4-BE49-F238E27FC236}">
                <a16:creationId xmlns:a16="http://schemas.microsoft.com/office/drawing/2014/main" id="{4D60D51E-7532-5306-A6E3-34E03FB08349}"/>
              </a:ext>
            </a:extLst>
          </p:cNvPr>
          <p:cNvSpPr>
            <a:spLocks noGrp="1"/>
          </p:cNvSpPr>
          <p:nvPr>
            <p:ph type="body" sz="quarter" idx="10"/>
          </p:nvPr>
        </p:nvSpPr>
        <p:spPr>
          <a:xfrm>
            <a:off x="468313" y="1419225"/>
            <a:ext cx="4103687" cy="3168650"/>
          </a:xfrm>
        </p:spPr>
        <p:txBody>
          <a:bodyPr/>
          <a:lstStyle/>
          <a:p>
            <a:pPr marL="0" indent="0">
              <a:lnSpc>
                <a:spcPct val="90000"/>
              </a:lnSpc>
              <a:buNone/>
            </a:pPr>
            <a:r>
              <a:rPr lang="da-DK" b="1" dirty="0"/>
              <a:t>Irma Balser</a:t>
            </a:r>
            <a:r>
              <a:rPr lang="da-DK" sz="1100" b="1" dirty="0"/>
              <a:t> faglig koordinator, Aalborg Kommune</a:t>
            </a:r>
          </a:p>
          <a:p>
            <a:pPr marL="171450" indent="-171450">
              <a:lnSpc>
                <a:spcPct val="90000"/>
              </a:lnSpc>
              <a:buFont typeface="Arial" panose="020B0604020202020204" pitchFamily="34" charset="0"/>
              <a:buChar char="•"/>
            </a:pPr>
            <a:r>
              <a:rPr lang="da-DK" dirty="0"/>
              <a:t>Vi valgte fra start at tage KP fuldt i brug - også </a:t>
            </a:r>
            <a:r>
              <a:rPr lang="da-DK" dirty="0" err="1"/>
              <a:t>eFaktura</a:t>
            </a:r>
            <a:endParaRPr lang="da-DK" dirty="0"/>
          </a:p>
          <a:p>
            <a:pPr marL="171450" indent="-171450">
              <a:lnSpc>
                <a:spcPct val="90000"/>
              </a:lnSpc>
              <a:buFont typeface="Arial" panose="020B0604020202020204" pitchFamily="34" charset="0"/>
              <a:buChar char="•"/>
            </a:pPr>
            <a:r>
              <a:rPr lang="da-DK" dirty="0"/>
              <a:t>Fordel med kun ét system</a:t>
            </a:r>
          </a:p>
          <a:p>
            <a:pPr marL="171450" indent="-171450">
              <a:lnSpc>
                <a:spcPct val="90000"/>
              </a:lnSpc>
              <a:buFont typeface="Arial" panose="020B0604020202020204" pitchFamily="34" charset="0"/>
              <a:buChar char="•"/>
            </a:pPr>
            <a:r>
              <a:rPr lang="da-DK" dirty="0"/>
              <a:t>Pilotkommune på </a:t>
            </a:r>
            <a:r>
              <a:rPr lang="da-DK" dirty="0" err="1"/>
              <a:t>eFaktura</a:t>
            </a:r>
            <a:r>
              <a:rPr lang="da-DK" dirty="0"/>
              <a:t>. Opsætning, opgaver og fejlrettelser i starten. Automatiseringsgevinst: Nu kører omkring 300-400 fakturaer igennem automatisk hver måned</a:t>
            </a:r>
            <a:endParaRPr lang="da-DK" sz="1100" dirty="0"/>
          </a:p>
          <a:p>
            <a:pPr marL="171450" indent="-171450">
              <a:lnSpc>
                <a:spcPct val="90000"/>
              </a:lnSpc>
              <a:buFont typeface="Arial" panose="020B0604020202020204" pitchFamily="34" charset="0"/>
              <a:buChar char="•"/>
            </a:pPr>
            <a:r>
              <a:rPr lang="da-DK" dirty="0"/>
              <a:t>Helt fortrolige med brug af </a:t>
            </a:r>
            <a:r>
              <a:rPr lang="da-DK" dirty="0" err="1"/>
              <a:t>eFaktura</a:t>
            </a:r>
            <a:r>
              <a:rPr lang="da-DK" dirty="0"/>
              <a:t> efter ca. 2 måneder</a:t>
            </a:r>
          </a:p>
          <a:p>
            <a:pPr marL="171450" indent="-171450">
              <a:lnSpc>
                <a:spcPct val="90000"/>
              </a:lnSpc>
              <a:buFont typeface="Arial" panose="020B0604020202020204" pitchFamily="34" charset="0"/>
              <a:buChar char="•"/>
            </a:pPr>
            <a:r>
              <a:rPr lang="da-DK" dirty="0"/>
              <a:t>Alle leverandører kom tidligt ind i KP. Samme</a:t>
            </a:r>
            <a:r>
              <a:rPr lang="da-DK" sz="1100" dirty="0"/>
              <a:t> EAN-nummer til alle.</a:t>
            </a:r>
            <a:br>
              <a:rPr lang="da-DK" sz="1100" dirty="0"/>
            </a:br>
            <a:endParaRPr lang="da-DK" sz="1100" dirty="0"/>
          </a:p>
          <a:p>
            <a:pPr marL="171450" lvl="0" indent="-171450">
              <a:lnSpc>
                <a:spcPct val="90000"/>
              </a:lnSpc>
              <a:buFont typeface="Courier New" panose="02070309020205020404" pitchFamily="49" charset="0"/>
              <a:buChar char="o"/>
            </a:pPr>
            <a:r>
              <a:rPr lang="da-DK" dirty="0"/>
              <a:t>Læg en fælles kurs fra start</a:t>
            </a:r>
          </a:p>
          <a:p>
            <a:pPr marL="171450" lvl="0" indent="-171450">
              <a:lnSpc>
                <a:spcPct val="90000"/>
              </a:lnSpc>
              <a:buFont typeface="Courier New" panose="02070309020205020404" pitchFamily="49" charset="0"/>
              <a:buChar char="o"/>
            </a:pPr>
            <a:r>
              <a:rPr lang="da-DK" kern="100" dirty="0"/>
              <a:t>Brug KLIK-opgaverne til at lære</a:t>
            </a:r>
          </a:p>
          <a:p>
            <a:pPr marL="171450" lvl="0" indent="-171450">
              <a:lnSpc>
                <a:spcPct val="90000"/>
              </a:lnSpc>
              <a:buFont typeface="Courier New" panose="02070309020205020404" pitchFamily="49" charset="0"/>
              <a:buChar char="o"/>
            </a:pPr>
            <a:r>
              <a:rPr lang="da-DK" kern="100" dirty="0"/>
              <a:t>Tag stilling til hvordan opsætningen skal være</a:t>
            </a:r>
          </a:p>
          <a:p>
            <a:pPr marL="171450" lvl="0" indent="-171450">
              <a:lnSpc>
                <a:spcPct val="90000"/>
              </a:lnSpc>
              <a:buFont typeface="Courier New" panose="02070309020205020404" pitchFamily="49" charset="0"/>
              <a:buChar char="o"/>
            </a:pPr>
            <a:r>
              <a:rPr lang="da-DK" kern="100" dirty="0">
                <a:effectLst/>
              </a:rPr>
              <a:t>Få overblik over snitflader (fx økonomi) og involver andre fx it-afdelingen.</a:t>
            </a:r>
          </a:p>
          <a:p>
            <a:endParaRPr lang="da-DK" dirty="0"/>
          </a:p>
        </p:txBody>
      </p:sp>
      <p:sp>
        <p:nvSpPr>
          <p:cNvPr id="4" name="Pladsholder til tekst 3">
            <a:extLst>
              <a:ext uri="{FF2B5EF4-FFF2-40B4-BE49-F238E27FC236}">
                <a16:creationId xmlns:a16="http://schemas.microsoft.com/office/drawing/2014/main" id="{568AB95E-BB1B-EA97-DD2A-FCDC2D511DBF}"/>
              </a:ext>
            </a:extLst>
          </p:cNvPr>
          <p:cNvSpPr>
            <a:spLocks noGrp="1"/>
          </p:cNvSpPr>
          <p:nvPr>
            <p:ph type="body" sz="quarter" idx="11"/>
          </p:nvPr>
        </p:nvSpPr>
        <p:spPr/>
        <p:txBody>
          <a:bodyPr/>
          <a:lstStyle/>
          <a:p>
            <a:r>
              <a:rPr lang="da-DK" dirty="0"/>
              <a:t>Aalborg kommune anbefaler: brug </a:t>
            </a:r>
            <a:r>
              <a:rPr lang="da-DK" dirty="0" err="1"/>
              <a:t>efaktura</a:t>
            </a:r>
            <a:r>
              <a:rPr lang="da-DK" dirty="0"/>
              <a:t> i kp</a:t>
            </a:r>
          </a:p>
        </p:txBody>
      </p:sp>
      <p:pic>
        <p:nvPicPr>
          <p:cNvPr id="11" name="Pladsholder til billede 10" descr="Et billede, der indeholder person, tøj, indendørs, computer&#10;&#10;Indhold genereret af kunstig intelligens kan være forkert.">
            <a:extLst>
              <a:ext uri="{FF2B5EF4-FFF2-40B4-BE49-F238E27FC236}">
                <a16:creationId xmlns:a16="http://schemas.microsoft.com/office/drawing/2014/main" id="{4E43B42E-51A0-F0C9-74C7-1714C4777C7C}"/>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39788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305379-D92C-FF49-9470-1446FAFEAE41}"/>
              </a:ext>
            </a:extLst>
          </p:cNvPr>
          <p:cNvSpPr>
            <a:spLocks noGrp="1"/>
          </p:cNvSpPr>
          <p:nvPr>
            <p:ph type="title"/>
          </p:nvPr>
        </p:nvSpPr>
        <p:spPr>
          <a:xfrm>
            <a:off x="468313" y="555625"/>
            <a:ext cx="8554917" cy="647973"/>
          </a:xfrm>
        </p:spPr>
        <p:txBody>
          <a:bodyPr/>
          <a:lstStyle/>
          <a:p>
            <a:r>
              <a:rPr lang="da-DK" sz="2200" dirty="0"/>
              <a:t>Aalborg Kommunes erfaringer med KP</a:t>
            </a:r>
          </a:p>
        </p:txBody>
      </p:sp>
      <p:sp>
        <p:nvSpPr>
          <p:cNvPr id="3" name="Pladsholder til tekst 2">
            <a:extLst>
              <a:ext uri="{FF2B5EF4-FFF2-40B4-BE49-F238E27FC236}">
                <a16:creationId xmlns:a16="http://schemas.microsoft.com/office/drawing/2014/main" id="{79A82C86-93EE-EFA1-548F-15F92954ED78}"/>
              </a:ext>
            </a:extLst>
          </p:cNvPr>
          <p:cNvSpPr>
            <a:spLocks noGrp="1"/>
          </p:cNvSpPr>
          <p:nvPr>
            <p:ph type="body" sz="quarter" idx="10"/>
          </p:nvPr>
        </p:nvSpPr>
        <p:spPr>
          <a:xfrm>
            <a:off x="280054" y="1078600"/>
            <a:ext cx="4103687" cy="3597342"/>
          </a:xfrm>
        </p:spPr>
        <p:txBody>
          <a:bodyPr/>
          <a:lstStyle/>
          <a:p>
            <a:pPr>
              <a:lnSpc>
                <a:spcPct val="107000"/>
              </a:lnSpc>
              <a:buFont typeface="Arial" panose="020B0604020202020204" pitchFamily="34" charset="0"/>
              <a:buChar char="•"/>
            </a:pPr>
            <a:r>
              <a:rPr lang="da-DK" sz="1100" b="1" kern="100" dirty="0">
                <a:latin typeface="Neue Haas Grotesk Text Pro" panose="020B0504020202020204" pitchFamily="34" charset="0"/>
                <a:ea typeface="Aptos" panose="020B0004020202020204" pitchFamily="34" charset="0"/>
                <a:cs typeface="Times New Roman" panose="02020603050405020304" pitchFamily="18" charset="0"/>
              </a:rPr>
              <a:t>Fordele ved </a:t>
            </a:r>
            <a:r>
              <a:rPr lang="da-DK" sz="1100" b="1" kern="100" dirty="0" err="1">
                <a:latin typeface="Neue Haas Grotesk Text Pro" panose="020B0504020202020204" pitchFamily="34" charset="0"/>
                <a:ea typeface="Aptos" panose="020B0004020202020204" pitchFamily="34" charset="0"/>
                <a:cs typeface="Times New Roman" panose="02020603050405020304" pitchFamily="18" charset="0"/>
              </a:rPr>
              <a:t>eFaktura</a:t>
            </a:r>
            <a:r>
              <a:rPr lang="da-DK" sz="1100" b="1" kern="100" dirty="0">
                <a:latin typeface="Neue Haas Grotesk Text Pro" panose="020B0504020202020204" pitchFamily="34" charset="0"/>
                <a:ea typeface="Aptos" panose="020B0004020202020204" pitchFamily="34" charset="0"/>
                <a:cs typeface="Times New Roman" panose="02020603050405020304" pitchFamily="18" charset="0"/>
              </a:rPr>
              <a:t>:</a:t>
            </a:r>
          </a:p>
          <a:p>
            <a:pPr>
              <a:lnSpc>
                <a:spcPct val="107000"/>
              </a:lnSpc>
              <a:buFont typeface="Arial" panose="020B0604020202020204" pitchFamily="34" charset="0"/>
              <a:buChar char="•"/>
            </a:pPr>
            <a:r>
              <a:rPr lang="da-DK" sz="1100" dirty="0"/>
              <a:t>Hurtigt at behandle fakturaer – KP beregner</a:t>
            </a:r>
            <a:br>
              <a:rPr lang="da-DK" sz="1100" dirty="0"/>
            </a:br>
            <a:r>
              <a:rPr lang="da-DK" sz="1100" dirty="0"/>
              <a:t> selv tilskuddet</a:t>
            </a:r>
          </a:p>
          <a:p>
            <a:pPr>
              <a:lnSpc>
                <a:spcPct val="107000"/>
              </a:lnSpc>
              <a:buFont typeface="Arial" panose="020B0604020202020204" pitchFamily="34" charset="0"/>
              <a:buChar char="•"/>
            </a:pPr>
            <a:r>
              <a:rPr lang="da-DK" sz="1100" dirty="0"/>
              <a:t>Mulighed for automatisering</a:t>
            </a:r>
          </a:p>
          <a:p>
            <a:pPr>
              <a:lnSpc>
                <a:spcPct val="107000"/>
              </a:lnSpc>
              <a:buFont typeface="Arial" panose="020B0604020202020204" pitchFamily="34" charset="0"/>
              <a:buChar char="•"/>
            </a:pPr>
            <a:r>
              <a:rPr lang="da-DK" sz="1100" dirty="0"/>
              <a:t>Brug hele KP. Så er dokumentation samlet et sted i KP, når vi har betalt en faktura. Revisionen er også glad for dette</a:t>
            </a:r>
            <a:br>
              <a:rPr lang="da-DK" sz="1100" b="1" kern="100" dirty="0"/>
            </a:br>
            <a:endParaRPr lang="da-DK" sz="1100" b="1" kern="100" dirty="0">
              <a:effectLst/>
            </a:endParaRPr>
          </a:p>
          <a:p>
            <a:pPr>
              <a:lnSpc>
                <a:spcPct val="107000"/>
              </a:lnSpc>
              <a:buFont typeface="Arial" panose="020B0604020202020204" pitchFamily="34" charset="0"/>
              <a:buChar char="•"/>
            </a:pPr>
            <a:endParaRPr lang="da-DK" dirty="0"/>
          </a:p>
          <a:p>
            <a:pPr>
              <a:lnSpc>
                <a:spcPct val="107000"/>
              </a:lnSpc>
              <a:buFont typeface="Arial" panose="020B0604020202020204" pitchFamily="34" charset="0"/>
              <a:buChar char="•"/>
            </a:pPr>
            <a:endParaRPr lang="da-DK" dirty="0"/>
          </a:p>
          <a:p>
            <a:pPr>
              <a:lnSpc>
                <a:spcPct val="107000"/>
              </a:lnSpc>
              <a:buFont typeface="Arial" panose="020B0604020202020204" pitchFamily="34" charset="0"/>
              <a:buChar char="•"/>
            </a:pPr>
            <a:endParaRPr lang="da-DK" dirty="0">
              <a:latin typeface="Neue Haas Grotesk Text Pro" panose="020B0504020202020204" pitchFamily="34" charset="0"/>
            </a:endParaRPr>
          </a:p>
          <a:p>
            <a:pPr marL="0" indent="0">
              <a:buNone/>
            </a:pPr>
            <a:endParaRPr lang="da-DK" dirty="0"/>
          </a:p>
        </p:txBody>
      </p:sp>
      <p:sp>
        <p:nvSpPr>
          <p:cNvPr id="4" name="Pladsholder til tekst 3">
            <a:extLst>
              <a:ext uri="{FF2B5EF4-FFF2-40B4-BE49-F238E27FC236}">
                <a16:creationId xmlns:a16="http://schemas.microsoft.com/office/drawing/2014/main" id="{88DFEE04-D4EC-54BE-880F-DBDCC82DD57D}"/>
              </a:ext>
            </a:extLst>
          </p:cNvPr>
          <p:cNvSpPr>
            <a:spLocks noGrp="1"/>
          </p:cNvSpPr>
          <p:nvPr>
            <p:ph type="body" sz="quarter" idx="11"/>
          </p:nvPr>
        </p:nvSpPr>
        <p:spPr/>
        <p:txBody>
          <a:bodyPr/>
          <a:lstStyle/>
          <a:p>
            <a:r>
              <a:rPr lang="da-DK" dirty="0"/>
              <a:t>Aalborg kommune anbefaler: Brug </a:t>
            </a:r>
            <a:r>
              <a:rPr lang="da-DK" dirty="0" err="1"/>
              <a:t>efaktura</a:t>
            </a:r>
            <a:r>
              <a:rPr lang="da-DK" dirty="0"/>
              <a:t> i kp</a:t>
            </a:r>
          </a:p>
        </p:txBody>
      </p:sp>
      <p:pic>
        <p:nvPicPr>
          <p:cNvPr id="6" name="Billede 5">
            <a:extLst>
              <a:ext uri="{FF2B5EF4-FFF2-40B4-BE49-F238E27FC236}">
                <a16:creationId xmlns:a16="http://schemas.microsoft.com/office/drawing/2014/main" id="{075F4D64-59D5-F06C-0E1C-78ECD781A00E}"/>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3211183"/>
            <a:ext cx="9144000" cy="1932317"/>
          </a:xfrm>
          <a:prstGeom prst="rect">
            <a:avLst/>
          </a:prstGeom>
        </p:spPr>
      </p:pic>
      <p:sp>
        <p:nvSpPr>
          <p:cNvPr id="7" name="Pladsholder til tekst 2">
            <a:extLst>
              <a:ext uri="{FF2B5EF4-FFF2-40B4-BE49-F238E27FC236}">
                <a16:creationId xmlns:a16="http://schemas.microsoft.com/office/drawing/2014/main" id="{69E448CF-3D88-658A-0763-A41E5CA72AB4}"/>
              </a:ext>
            </a:extLst>
          </p:cNvPr>
          <p:cNvSpPr txBox="1">
            <a:spLocks/>
          </p:cNvSpPr>
          <p:nvPr/>
        </p:nvSpPr>
        <p:spPr>
          <a:xfrm>
            <a:off x="4206595" y="133646"/>
            <a:ext cx="4937405" cy="3597342"/>
          </a:xfrm>
          <a:prstGeom prst="rect">
            <a:avLst/>
          </a:prstGeom>
        </p:spPr>
        <p:txBody>
          <a:bodyPr vert="horz" lIns="0" tIns="0" rIns="91440" bIns="0" rtlCol="0">
            <a:noAutofit/>
          </a:bodyPr>
          <a:lstStyle>
            <a:lvl1pPr marL="252000" indent="-252000" algn="l" defTabSz="457200" rtl="0" eaLnBrk="1" latinLnBrk="0" hangingPunct="1">
              <a:spcBef>
                <a:spcPts val="300"/>
              </a:spcBef>
              <a:spcAft>
                <a:spcPts val="600"/>
              </a:spcAft>
              <a:buClr>
                <a:srgbClr val="EB052F"/>
              </a:buClr>
              <a:buFont typeface="Wingdings" pitchFamily="2" charset="2"/>
              <a:buChar char="§"/>
              <a:defRPr lang="da-DK" sz="14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1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10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10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7000"/>
              </a:lnSpc>
              <a:buFont typeface="Arial" panose="020B0604020202020204" pitchFamily="34" charset="0"/>
              <a:buChar char="•"/>
            </a:pPr>
            <a:endParaRPr lang="da-DK" dirty="0"/>
          </a:p>
          <a:p>
            <a:pPr>
              <a:lnSpc>
                <a:spcPct val="107000"/>
              </a:lnSpc>
              <a:buFont typeface="Arial" panose="020B0604020202020204" pitchFamily="34" charset="0"/>
              <a:buChar char="•"/>
            </a:pPr>
            <a:endParaRPr lang="da-DK" dirty="0"/>
          </a:p>
          <a:p>
            <a:pPr>
              <a:lnSpc>
                <a:spcPct val="107000"/>
              </a:lnSpc>
              <a:buFont typeface="Arial" panose="020B0604020202020204" pitchFamily="34" charset="0"/>
              <a:buChar char="•"/>
            </a:pPr>
            <a:endParaRPr lang="da-DK" sz="1100" b="1" kern="100" dirty="0">
              <a:latin typeface="Neue Haas Grotesk Text Pro" panose="020B0504020202020204" pitchFamily="34" charset="0"/>
              <a:ea typeface="Aptos" panose="020B0004020202020204" pitchFamily="34" charset="0"/>
              <a:cs typeface="Times New Roman" panose="02020603050405020304" pitchFamily="18" charset="0"/>
            </a:endParaRPr>
          </a:p>
          <a:p>
            <a:pPr>
              <a:lnSpc>
                <a:spcPct val="107000"/>
              </a:lnSpc>
              <a:buFont typeface="Arial" panose="020B0604020202020204" pitchFamily="34" charset="0"/>
              <a:buChar char="•"/>
            </a:pPr>
            <a:r>
              <a:rPr lang="da-DK" sz="1100" b="1" kern="100" dirty="0">
                <a:latin typeface="Neue Haas Grotesk Text Pro" panose="020B0504020202020204" pitchFamily="34" charset="0"/>
                <a:ea typeface="Aptos" panose="020B0004020202020204" pitchFamily="34" charset="0"/>
                <a:cs typeface="Times New Roman" panose="02020603050405020304" pitchFamily="18" charset="0"/>
              </a:rPr>
              <a:t>Anbefalinger til at komme i gang:</a:t>
            </a:r>
            <a:br>
              <a:rPr lang="da-DK" sz="1100" kern="100" dirty="0">
                <a:latin typeface="Neue Haas Grotesk Text Pro" panose="020B0504020202020204" pitchFamily="34" charset="0"/>
                <a:ea typeface="Aptos" panose="020B0004020202020204" pitchFamily="34" charset="0"/>
                <a:cs typeface="Times New Roman" panose="02020603050405020304" pitchFamily="18" charset="0"/>
              </a:rPr>
            </a:br>
            <a:r>
              <a:rPr lang="da-DK" sz="1100" dirty="0"/>
              <a:t>Vigtigt at etablere arbejdsgang til økonomiområdet</a:t>
            </a:r>
            <a:br>
              <a:rPr lang="da-DK" sz="1100" kern="100" dirty="0">
                <a:latin typeface="Neue Haas Grotesk Text Pro" panose="020B0504020202020204" pitchFamily="34" charset="0"/>
                <a:cs typeface="Times New Roman" panose="02020603050405020304" pitchFamily="18" charset="0"/>
              </a:rPr>
            </a:br>
            <a:r>
              <a:rPr lang="da-DK" sz="1100" kern="100" dirty="0">
                <a:latin typeface="Neue Haas Grotesk Text Pro" panose="020B0504020202020204" pitchFamily="34" charset="0"/>
                <a:cs typeface="Times New Roman" panose="02020603050405020304" pitchFamily="18" charset="0"/>
              </a:rPr>
              <a:t>Find b</a:t>
            </a:r>
            <a:r>
              <a:rPr lang="da-DK" sz="1100" kern="100" dirty="0">
                <a:latin typeface="Neue Haas Grotesk Text Pro" panose="020B0504020202020204" pitchFamily="34" charset="0"/>
                <a:ea typeface="Aptos" panose="020B0004020202020204" pitchFamily="34" charset="0"/>
                <a:cs typeface="Times New Roman" panose="02020603050405020304" pitchFamily="18" charset="0"/>
              </a:rPr>
              <a:t>rugervejledninger på driftsside</a:t>
            </a:r>
            <a:br>
              <a:rPr lang="da-DK" sz="1100" kern="100" dirty="0">
                <a:latin typeface="Neue Haas Grotesk Text Pro" panose="020B0504020202020204" pitchFamily="34" charset="0"/>
                <a:ea typeface="Aptos" panose="020B0004020202020204" pitchFamily="34" charset="0"/>
                <a:cs typeface="Times New Roman" panose="02020603050405020304" pitchFamily="18" charset="0"/>
              </a:rPr>
            </a:br>
            <a:r>
              <a:rPr lang="da-DK" sz="1100" kern="100" dirty="0">
                <a:latin typeface="Neue Haas Grotesk Text Pro" panose="020B0504020202020204" pitchFamily="34" charset="0"/>
                <a:ea typeface="Aptos" panose="020B0004020202020204" pitchFamily="34" charset="0"/>
                <a:cs typeface="Times New Roman" panose="02020603050405020304" pitchFamily="18" charset="0"/>
              </a:rPr>
              <a:t>Brug Teams KP </a:t>
            </a:r>
            <a:r>
              <a:rPr lang="da-DK" sz="1100" kern="100" dirty="0" err="1">
                <a:latin typeface="Neue Haas Grotesk Text Pro" panose="020B0504020202020204" pitchFamily="34" charset="0"/>
                <a:ea typeface="Aptos" panose="020B0004020202020204" pitchFamily="34" charset="0"/>
                <a:cs typeface="Times New Roman" panose="02020603050405020304" pitchFamily="18" charset="0"/>
              </a:rPr>
              <a:t>kommunesamarbejdsrum</a:t>
            </a:r>
            <a:r>
              <a:rPr lang="da-DK" sz="1100" kern="100" dirty="0">
                <a:latin typeface="Neue Haas Grotesk Text Pro" panose="020B0504020202020204" pitchFamily="34" charset="0"/>
                <a:ea typeface="Aptos" panose="020B0004020202020204" pitchFamily="34" charset="0"/>
                <a:cs typeface="Times New Roman" panose="02020603050405020304" pitchFamily="18" charset="0"/>
              </a:rPr>
              <a:t> til spørgsmål og videndeling</a:t>
            </a:r>
            <a:br>
              <a:rPr lang="da-DK" sz="1100" kern="100" dirty="0">
                <a:latin typeface="Neue Haas Grotesk Text Pro" panose="020B0504020202020204" pitchFamily="34" charset="0"/>
                <a:ea typeface="Aptos" panose="020B0004020202020204" pitchFamily="34" charset="0"/>
                <a:cs typeface="Times New Roman" panose="02020603050405020304" pitchFamily="18" charset="0"/>
              </a:rPr>
            </a:br>
            <a:r>
              <a:rPr lang="da-DK" sz="1100" kern="100" dirty="0">
                <a:latin typeface="Neue Haas Grotesk Text Pro" panose="020B0504020202020204" pitchFamily="34" charset="0"/>
                <a:ea typeface="Aptos" panose="020B0004020202020204" pitchFamily="34" charset="0"/>
                <a:cs typeface="Times New Roman" panose="02020603050405020304" pitchFamily="18" charset="0"/>
              </a:rPr>
              <a:t>KP-teamet i KOMBIT ved at skrive til kp@kombit.dk</a:t>
            </a:r>
            <a:br>
              <a:rPr lang="da-DK" sz="1100" kern="100" dirty="0">
                <a:latin typeface="Neue Haas Grotesk Text Pro" panose="020B0504020202020204" pitchFamily="34" charset="0"/>
                <a:ea typeface="Aptos" panose="020B0004020202020204" pitchFamily="34" charset="0"/>
                <a:cs typeface="Times New Roman" panose="02020603050405020304" pitchFamily="18" charset="0"/>
              </a:rPr>
            </a:br>
            <a:r>
              <a:rPr lang="da-DK" sz="1100" kern="100" dirty="0">
                <a:latin typeface="Neue Haas Grotesk Text Pro" panose="020B0504020202020204" pitchFamily="34" charset="0"/>
                <a:ea typeface="Aptos" panose="020B0004020202020204" pitchFamily="34" charset="0"/>
                <a:cs typeface="Times New Roman" panose="02020603050405020304" pitchFamily="18" charset="0"/>
              </a:rPr>
              <a:t>Brug KLIK-opgaverne, som findes på kombit.dk og på driftsside. Her lærer man rigtig meget ved at genlæse KLIK-opgaverne og gense optagelser og webinarer i   </a:t>
            </a:r>
            <a:br>
              <a:rPr lang="da-DK" sz="1100" kern="100" dirty="0">
                <a:latin typeface="Neue Haas Grotesk Text Pro" panose="020B0504020202020204" pitchFamily="34" charset="0"/>
                <a:ea typeface="Aptos" panose="020B0004020202020204" pitchFamily="34" charset="0"/>
                <a:cs typeface="Times New Roman" panose="02020603050405020304" pitchFamily="18" charset="0"/>
              </a:rPr>
            </a:br>
            <a:endParaRPr lang="da-DK" sz="1100" kern="100" dirty="0">
              <a:latin typeface="Neue Haas Grotesk Text Pro" panose="020B0504020202020204" pitchFamily="34" charset="0"/>
              <a:ea typeface="Aptos" panose="020B0004020202020204" pitchFamily="34" charset="0"/>
              <a:cs typeface="Times New Roman" panose="02020603050405020304" pitchFamily="18" charset="0"/>
            </a:endParaRPr>
          </a:p>
          <a:p>
            <a:pPr>
              <a:lnSpc>
                <a:spcPct val="107000"/>
              </a:lnSpc>
              <a:buFont typeface="Arial" panose="020B0604020202020204" pitchFamily="34" charset="0"/>
              <a:buChar char="•"/>
            </a:pPr>
            <a:r>
              <a:rPr lang="da-DK" sz="1100" b="1" kern="100" dirty="0"/>
              <a:t>Brug hele KP – vi betaler jo for det. Jo flere der bruger det – jo bedre er det.</a:t>
            </a:r>
          </a:p>
          <a:p>
            <a:pPr>
              <a:lnSpc>
                <a:spcPct val="107000"/>
              </a:lnSpc>
              <a:buFont typeface="Arial" panose="020B0604020202020204" pitchFamily="34" charset="0"/>
              <a:buChar char="•"/>
            </a:pPr>
            <a:endParaRPr lang="da-DK" dirty="0">
              <a:latin typeface="Neue Haas Grotesk Text Pro" panose="020B0504020202020204" pitchFamily="34" charset="0"/>
            </a:endParaRPr>
          </a:p>
          <a:p>
            <a:pPr marL="0" indent="0">
              <a:buFont typeface="Wingdings" pitchFamily="2" charset="2"/>
              <a:buNone/>
            </a:pPr>
            <a:endParaRPr lang="da-DK" dirty="0"/>
          </a:p>
        </p:txBody>
      </p:sp>
    </p:spTree>
    <p:extLst>
      <p:ext uri="{BB962C8B-B14F-4D97-AF65-F5344CB8AC3E}">
        <p14:creationId xmlns:p14="http://schemas.microsoft.com/office/powerpoint/2010/main" val="239782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F2A685-CE04-E457-A22B-AC600ECB0466}"/>
              </a:ext>
            </a:extLst>
          </p:cNvPr>
          <p:cNvSpPr>
            <a:spLocks noGrp="1"/>
          </p:cNvSpPr>
          <p:nvPr>
            <p:ph type="title"/>
          </p:nvPr>
        </p:nvSpPr>
        <p:spPr/>
        <p:txBody>
          <a:bodyPr/>
          <a:lstStyle/>
          <a:p>
            <a:r>
              <a:rPr lang="da-DK" dirty="0"/>
              <a:t>Tag KP i brug og prioritering af forandringen </a:t>
            </a:r>
            <a:br>
              <a:rPr lang="da-DK" dirty="0"/>
            </a:br>
            <a:r>
              <a:rPr lang="da-DK" dirty="0">
                <a:solidFill>
                  <a:schemeClr val="tx2"/>
                </a:solidFill>
              </a:rPr>
              <a:t>Leder- og medarbejderperspektiv</a:t>
            </a:r>
          </a:p>
        </p:txBody>
      </p:sp>
      <p:sp>
        <p:nvSpPr>
          <p:cNvPr id="4" name="Pladsholder til tekst 3">
            <a:extLst>
              <a:ext uri="{FF2B5EF4-FFF2-40B4-BE49-F238E27FC236}">
                <a16:creationId xmlns:a16="http://schemas.microsoft.com/office/drawing/2014/main" id="{9EC31214-BA3F-25E7-3D59-FC84FC963C91}"/>
              </a:ext>
            </a:extLst>
          </p:cNvPr>
          <p:cNvSpPr>
            <a:spLocks noGrp="1"/>
          </p:cNvSpPr>
          <p:nvPr>
            <p:ph type="body" sz="quarter" idx="11"/>
          </p:nvPr>
        </p:nvSpPr>
        <p:spPr/>
        <p:txBody>
          <a:bodyPr/>
          <a:lstStyle/>
          <a:p>
            <a:r>
              <a:rPr lang="da-DK" dirty="0"/>
              <a:t>Aalborg kommune anbefaler: Brug </a:t>
            </a:r>
            <a:r>
              <a:rPr lang="da-DK" dirty="0" err="1"/>
              <a:t>efaktura</a:t>
            </a:r>
            <a:r>
              <a:rPr lang="da-DK" dirty="0"/>
              <a:t> i kp</a:t>
            </a:r>
          </a:p>
        </p:txBody>
      </p:sp>
      <p:sp>
        <p:nvSpPr>
          <p:cNvPr id="12" name="Taleboble: rektangel med afrundede hjørner 11">
            <a:extLst>
              <a:ext uri="{FF2B5EF4-FFF2-40B4-BE49-F238E27FC236}">
                <a16:creationId xmlns:a16="http://schemas.microsoft.com/office/drawing/2014/main" id="{F9410BCB-9C98-F5FE-16D7-F2552A4FDC79}"/>
              </a:ext>
            </a:extLst>
          </p:cNvPr>
          <p:cNvSpPr/>
          <p:nvPr/>
        </p:nvSpPr>
        <p:spPr>
          <a:xfrm>
            <a:off x="5269020" y="1330326"/>
            <a:ext cx="2135497" cy="491745"/>
          </a:xfrm>
          <a:prstGeom prst="wedgeRoundRectCallout">
            <a:avLst>
              <a:gd name="adj1" fmla="val -43230"/>
              <a:gd name="adj2" fmla="val 104966"/>
              <a:gd name="adj3" fmla="val 16667"/>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300"/>
              </a:spcAft>
            </a:pPr>
            <a:r>
              <a:rPr lang="da-DK" sz="800" dirty="0">
                <a:hlinkClick r:id="rId2"/>
              </a:rPr>
              <a:t>Leder- og medarbejderperspektiv på at tage KP i brug v. Lene og Jeanette - Sønderborg kommune</a:t>
            </a:r>
            <a:endParaRPr lang="da-DK" sz="800" dirty="0"/>
          </a:p>
        </p:txBody>
      </p:sp>
      <p:grpSp>
        <p:nvGrpSpPr>
          <p:cNvPr id="20" name="Gruppe 19">
            <a:extLst>
              <a:ext uri="{FF2B5EF4-FFF2-40B4-BE49-F238E27FC236}">
                <a16:creationId xmlns:a16="http://schemas.microsoft.com/office/drawing/2014/main" id="{C124D1CA-1005-EF66-9E3C-E9EE5FC6E40A}"/>
              </a:ext>
            </a:extLst>
          </p:cNvPr>
          <p:cNvGrpSpPr/>
          <p:nvPr/>
        </p:nvGrpSpPr>
        <p:grpSpPr>
          <a:xfrm>
            <a:off x="4337161" y="1973701"/>
            <a:ext cx="1245570" cy="1245570"/>
            <a:chOff x="6208019" y="2646054"/>
            <a:chExt cx="1245570" cy="1245570"/>
          </a:xfrm>
        </p:grpSpPr>
        <p:pic>
          <p:nvPicPr>
            <p:cNvPr id="8" name="Grafik 7" descr="Bruger krone kvinde med massiv udfyldning">
              <a:extLst>
                <a:ext uri="{FF2B5EF4-FFF2-40B4-BE49-F238E27FC236}">
                  <a16:creationId xmlns:a16="http://schemas.microsoft.com/office/drawing/2014/main" id="{7AE052E7-9241-41AE-2A6C-AE755A778B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08019" y="2646054"/>
              <a:ext cx="1245570" cy="1245570"/>
            </a:xfrm>
            <a:prstGeom prst="rect">
              <a:avLst/>
            </a:prstGeom>
          </p:spPr>
        </p:pic>
        <p:sp>
          <p:nvSpPr>
            <p:cNvPr id="13" name="Tekstfelt 12">
              <a:extLst>
                <a:ext uri="{FF2B5EF4-FFF2-40B4-BE49-F238E27FC236}">
                  <a16:creationId xmlns:a16="http://schemas.microsoft.com/office/drawing/2014/main" id="{23706FA0-59E3-77EE-483E-CFB1C0D9F607}"/>
                </a:ext>
              </a:extLst>
            </p:cNvPr>
            <p:cNvSpPr txBox="1"/>
            <p:nvPr/>
          </p:nvSpPr>
          <p:spPr>
            <a:xfrm>
              <a:off x="6370517" y="3372985"/>
              <a:ext cx="920574" cy="369394"/>
            </a:xfrm>
            <a:prstGeom prst="rect">
              <a:avLst/>
            </a:prstGeom>
            <a:noFill/>
            <a:ln>
              <a:noFill/>
            </a:ln>
          </p:spPr>
          <p:txBody>
            <a:bodyPr wrap="square" rtlCol="0">
              <a:noAutofit/>
            </a:bodyPr>
            <a:lstStyle/>
            <a:p>
              <a:pPr algn="ctr">
                <a:spcAft>
                  <a:spcPts val="300"/>
                </a:spcAft>
              </a:pPr>
              <a:r>
                <a:rPr lang="da-DK" sz="900" kern="0" dirty="0">
                  <a:solidFill>
                    <a:schemeClr val="tx2"/>
                  </a:solidFill>
                  <a:latin typeface="Neue Haas Grotesk Text Pro" panose="020B0504020202020204" pitchFamily="34" charset="77"/>
                  <a:cs typeface="Arial"/>
                </a:rPr>
                <a:t>Lene Sønderborg</a:t>
              </a:r>
            </a:p>
          </p:txBody>
        </p:sp>
      </p:grpSp>
      <p:grpSp>
        <p:nvGrpSpPr>
          <p:cNvPr id="21" name="Gruppe 20">
            <a:extLst>
              <a:ext uri="{FF2B5EF4-FFF2-40B4-BE49-F238E27FC236}">
                <a16:creationId xmlns:a16="http://schemas.microsoft.com/office/drawing/2014/main" id="{ACD64D8F-F455-709F-26DB-7F0C73526C0B}"/>
              </a:ext>
            </a:extLst>
          </p:cNvPr>
          <p:cNvGrpSpPr/>
          <p:nvPr/>
        </p:nvGrpSpPr>
        <p:grpSpPr>
          <a:xfrm>
            <a:off x="1213966" y="3668955"/>
            <a:ext cx="1245570" cy="1245570"/>
            <a:chOff x="5083947" y="3786150"/>
            <a:chExt cx="1245570" cy="1245570"/>
          </a:xfrm>
        </p:grpSpPr>
        <p:pic>
          <p:nvPicPr>
            <p:cNvPr id="11" name="Grafik 10" descr="Bruger krone kvinde med massiv udfyldning">
              <a:extLst>
                <a:ext uri="{FF2B5EF4-FFF2-40B4-BE49-F238E27FC236}">
                  <a16:creationId xmlns:a16="http://schemas.microsoft.com/office/drawing/2014/main" id="{12BE0D34-35E9-BE5F-77E1-07D4E7DD4F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83947" y="3786150"/>
              <a:ext cx="1245570" cy="1245570"/>
            </a:xfrm>
            <a:prstGeom prst="rect">
              <a:avLst/>
            </a:prstGeom>
          </p:spPr>
        </p:pic>
        <p:sp>
          <p:nvSpPr>
            <p:cNvPr id="14" name="Tekstfelt 13">
              <a:extLst>
                <a:ext uri="{FF2B5EF4-FFF2-40B4-BE49-F238E27FC236}">
                  <a16:creationId xmlns:a16="http://schemas.microsoft.com/office/drawing/2014/main" id="{B53FB1A3-86B4-6793-0FD3-3B31E96325A4}"/>
                </a:ext>
              </a:extLst>
            </p:cNvPr>
            <p:cNvSpPr txBox="1"/>
            <p:nvPr/>
          </p:nvSpPr>
          <p:spPr>
            <a:xfrm>
              <a:off x="5228277" y="4515853"/>
              <a:ext cx="961574" cy="372022"/>
            </a:xfrm>
            <a:prstGeom prst="rect">
              <a:avLst/>
            </a:prstGeom>
            <a:noFill/>
            <a:ln>
              <a:noFill/>
            </a:ln>
          </p:spPr>
          <p:txBody>
            <a:bodyPr wrap="square" rtlCol="0">
              <a:noAutofit/>
            </a:bodyPr>
            <a:lstStyle/>
            <a:p>
              <a:pPr algn="ctr">
                <a:spcAft>
                  <a:spcPts val="300"/>
                </a:spcAft>
              </a:pPr>
              <a:r>
                <a:rPr lang="da-DK" sz="800" kern="0" dirty="0">
                  <a:solidFill>
                    <a:schemeClr val="tx2"/>
                  </a:solidFill>
                  <a:latin typeface="Neue Haas Grotesk Text Pro" panose="020B0504020202020204" pitchFamily="34" charset="77"/>
                  <a:cs typeface="Arial"/>
                </a:rPr>
                <a:t>Stine Vesthimmerland</a:t>
              </a:r>
            </a:p>
          </p:txBody>
        </p:sp>
      </p:grpSp>
      <p:grpSp>
        <p:nvGrpSpPr>
          <p:cNvPr id="18" name="Gruppe 17">
            <a:extLst>
              <a:ext uri="{FF2B5EF4-FFF2-40B4-BE49-F238E27FC236}">
                <a16:creationId xmlns:a16="http://schemas.microsoft.com/office/drawing/2014/main" id="{23EEF12B-D1F4-F34C-C209-A21C0EA908DF}"/>
              </a:ext>
            </a:extLst>
          </p:cNvPr>
          <p:cNvGrpSpPr/>
          <p:nvPr/>
        </p:nvGrpSpPr>
        <p:grpSpPr>
          <a:xfrm>
            <a:off x="1240784" y="1973725"/>
            <a:ext cx="1245570" cy="1245570"/>
            <a:chOff x="2035634" y="3003550"/>
            <a:chExt cx="1245570" cy="1245570"/>
          </a:xfrm>
        </p:grpSpPr>
        <p:pic>
          <p:nvPicPr>
            <p:cNvPr id="6" name="Grafik 5" descr="Kvindelig profil med massiv udfyldning">
              <a:extLst>
                <a:ext uri="{FF2B5EF4-FFF2-40B4-BE49-F238E27FC236}">
                  <a16:creationId xmlns:a16="http://schemas.microsoft.com/office/drawing/2014/main" id="{BA4E9BB8-D57C-E4BE-AF12-0F44722409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35634" y="3003550"/>
              <a:ext cx="1245570" cy="1245570"/>
            </a:xfrm>
            <a:prstGeom prst="rect">
              <a:avLst/>
            </a:prstGeom>
          </p:spPr>
        </p:pic>
        <p:sp>
          <p:nvSpPr>
            <p:cNvPr id="16" name="Tekstfelt 15">
              <a:extLst>
                <a:ext uri="{FF2B5EF4-FFF2-40B4-BE49-F238E27FC236}">
                  <a16:creationId xmlns:a16="http://schemas.microsoft.com/office/drawing/2014/main" id="{1A3EBDE6-D4EE-FFAA-AFE4-322E16096704}"/>
                </a:ext>
              </a:extLst>
            </p:cNvPr>
            <p:cNvSpPr txBox="1"/>
            <p:nvPr/>
          </p:nvSpPr>
          <p:spPr>
            <a:xfrm>
              <a:off x="2171898" y="3717664"/>
              <a:ext cx="961574" cy="372022"/>
            </a:xfrm>
            <a:prstGeom prst="rect">
              <a:avLst/>
            </a:prstGeom>
            <a:noFill/>
            <a:ln>
              <a:noFill/>
            </a:ln>
          </p:spPr>
          <p:txBody>
            <a:bodyPr wrap="square" rtlCol="0">
              <a:noAutofit/>
            </a:bodyPr>
            <a:lstStyle/>
            <a:p>
              <a:pPr algn="ctr">
                <a:spcAft>
                  <a:spcPts val="300"/>
                </a:spcAft>
              </a:pPr>
              <a:r>
                <a:rPr lang="da-DK" sz="800" kern="0" dirty="0">
                  <a:solidFill>
                    <a:schemeClr val="tx2"/>
                  </a:solidFill>
                  <a:latin typeface="Neue Haas Grotesk Text Pro" panose="020B0504020202020204" pitchFamily="34" charset="77"/>
                  <a:cs typeface="Arial"/>
                </a:rPr>
                <a:t>Susanne</a:t>
              </a:r>
            </a:p>
            <a:p>
              <a:pPr algn="ctr">
                <a:spcAft>
                  <a:spcPts val="300"/>
                </a:spcAft>
              </a:pPr>
              <a:r>
                <a:rPr lang="da-DK" sz="800" kern="0" dirty="0">
                  <a:solidFill>
                    <a:schemeClr val="tx2"/>
                  </a:solidFill>
                  <a:latin typeface="Neue Haas Grotesk Text Pro" panose="020B0504020202020204" pitchFamily="34" charset="77"/>
                  <a:cs typeface="Arial"/>
                </a:rPr>
                <a:t>Vesthimmerland</a:t>
              </a:r>
            </a:p>
          </p:txBody>
        </p:sp>
      </p:grpSp>
      <p:grpSp>
        <p:nvGrpSpPr>
          <p:cNvPr id="19" name="Gruppe 18">
            <a:extLst>
              <a:ext uri="{FF2B5EF4-FFF2-40B4-BE49-F238E27FC236}">
                <a16:creationId xmlns:a16="http://schemas.microsoft.com/office/drawing/2014/main" id="{ACB536A7-720D-12F1-CECF-5B3494DBDEA2}"/>
              </a:ext>
            </a:extLst>
          </p:cNvPr>
          <p:cNvGrpSpPr/>
          <p:nvPr/>
        </p:nvGrpSpPr>
        <p:grpSpPr>
          <a:xfrm>
            <a:off x="368028" y="1969606"/>
            <a:ext cx="1245570" cy="1245570"/>
            <a:chOff x="3743131" y="2986807"/>
            <a:chExt cx="1245570" cy="1245570"/>
          </a:xfrm>
        </p:grpSpPr>
        <p:pic>
          <p:nvPicPr>
            <p:cNvPr id="15" name="Grafik 14" descr="Kvindelig profil med massiv udfyldning">
              <a:extLst>
                <a:ext uri="{FF2B5EF4-FFF2-40B4-BE49-F238E27FC236}">
                  <a16:creationId xmlns:a16="http://schemas.microsoft.com/office/drawing/2014/main" id="{C7DD0E79-E78C-B0FB-E8BA-CB7ECCA93C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43131" y="2986807"/>
              <a:ext cx="1245570" cy="1245570"/>
            </a:xfrm>
            <a:prstGeom prst="rect">
              <a:avLst/>
            </a:prstGeom>
          </p:spPr>
        </p:pic>
        <p:sp>
          <p:nvSpPr>
            <p:cNvPr id="17" name="Tekstfelt 16">
              <a:extLst>
                <a:ext uri="{FF2B5EF4-FFF2-40B4-BE49-F238E27FC236}">
                  <a16:creationId xmlns:a16="http://schemas.microsoft.com/office/drawing/2014/main" id="{A79A4EC5-7E0B-922C-6E75-B3FE8A03979A}"/>
                </a:ext>
              </a:extLst>
            </p:cNvPr>
            <p:cNvSpPr txBox="1"/>
            <p:nvPr/>
          </p:nvSpPr>
          <p:spPr>
            <a:xfrm>
              <a:off x="3861847" y="3697932"/>
              <a:ext cx="961574" cy="372022"/>
            </a:xfrm>
            <a:prstGeom prst="rect">
              <a:avLst/>
            </a:prstGeom>
            <a:noFill/>
            <a:ln>
              <a:noFill/>
            </a:ln>
          </p:spPr>
          <p:txBody>
            <a:bodyPr wrap="square" rtlCol="0">
              <a:noAutofit/>
            </a:bodyPr>
            <a:lstStyle/>
            <a:p>
              <a:pPr algn="ctr">
                <a:spcAft>
                  <a:spcPts val="300"/>
                </a:spcAft>
              </a:pPr>
              <a:r>
                <a:rPr lang="da-DK" sz="800" kern="0" dirty="0">
                  <a:solidFill>
                    <a:schemeClr val="tx2"/>
                  </a:solidFill>
                  <a:latin typeface="Neue Haas Grotesk Text Pro" panose="020B0504020202020204" pitchFamily="34" charset="77"/>
                  <a:cs typeface="Arial"/>
                </a:rPr>
                <a:t>Henriette</a:t>
              </a:r>
            </a:p>
            <a:p>
              <a:pPr algn="ctr">
                <a:spcAft>
                  <a:spcPts val="300"/>
                </a:spcAft>
              </a:pPr>
              <a:r>
                <a:rPr lang="da-DK" sz="800" kern="0" dirty="0">
                  <a:solidFill>
                    <a:schemeClr val="tx2"/>
                  </a:solidFill>
                  <a:latin typeface="Neue Haas Grotesk Text Pro" panose="020B0504020202020204" pitchFamily="34" charset="77"/>
                  <a:cs typeface="Arial"/>
                </a:rPr>
                <a:t>Vesthimmerland</a:t>
              </a:r>
            </a:p>
          </p:txBody>
        </p:sp>
      </p:grpSp>
      <p:sp>
        <p:nvSpPr>
          <p:cNvPr id="22" name="Taleboble: rektangel med afrundede hjørner 21">
            <a:extLst>
              <a:ext uri="{FF2B5EF4-FFF2-40B4-BE49-F238E27FC236}">
                <a16:creationId xmlns:a16="http://schemas.microsoft.com/office/drawing/2014/main" id="{B3490842-5B0F-2E2C-0934-F9421A5D61D2}"/>
              </a:ext>
            </a:extLst>
          </p:cNvPr>
          <p:cNvSpPr/>
          <p:nvPr/>
        </p:nvSpPr>
        <p:spPr>
          <a:xfrm>
            <a:off x="523404" y="3197969"/>
            <a:ext cx="2249982" cy="442060"/>
          </a:xfrm>
          <a:prstGeom prst="wedgeRoundRectCallout">
            <a:avLst>
              <a:gd name="adj1" fmla="val -7159"/>
              <a:gd name="adj2" fmla="val 107706"/>
              <a:gd name="adj3" fmla="val 16667"/>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da-DK" sz="800" dirty="0">
                <a:hlinkClick r:id="rId7"/>
              </a:rPr>
              <a:t>Lederperspektiv v. Stine - Borgerservicechef - Vesthimmerland kommune</a:t>
            </a:r>
            <a:endParaRPr lang="da-DK" sz="800" dirty="0"/>
          </a:p>
        </p:txBody>
      </p:sp>
      <p:sp>
        <p:nvSpPr>
          <p:cNvPr id="23" name="Taleboble: rektangel med afrundede hjørner 22">
            <a:extLst>
              <a:ext uri="{FF2B5EF4-FFF2-40B4-BE49-F238E27FC236}">
                <a16:creationId xmlns:a16="http://schemas.microsoft.com/office/drawing/2014/main" id="{18EC2E05-D5EB-61BF-425C-CCB7558166DB}"/>
              </a:ext>
            </a:extLst>
          </p:cNvPr>
          <p:cNvSpPr/>
          <p:nvPr/>
        </p:nvSpPr>
        <p:spPr>
          <a:xfrm>
            <a:off x="1070581" y="1400701"/>
            <a:ext cx="2043082" cy="407385"/>
          </a:xfrm>
          <a:prstGeom prst="wedgeRoundRectCallout">
            <a:avLst>
              <a:gd name="adj1" fmla="val -32189"/>
              <a:gd name="adj2" fmla="val 107706"/>
              <a:gd name="adj3" fmla="val 16667"/>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da-DK" sz="800" dirty="0">
                <a:hlinkClick r:id="rId8"/>
              </a:rPr>
              <a:t>Medarbejderperspektiv v. Susanne og Henriette - Vesthimmerlands kommune</a:t>
            </a:r>
            <a:endParaRPr lang="da-DK" sz="800" dirty="0"/>
          </a:p>
        </p:txBody>
      </p:sp>
      <p:grpSp>
        <p:nvGrpSpPr>
          <p:cNvPr id="29" name="Gruppe 28">
            <a:extLst>
              <a:ext uri="{FF2B5EF4-FFF2-40B4-BE49-F238E27FC236}">
                <a16:creationId xmlns:a16="http://schemas.microsoft.com/office/drawing/2014/main" id="{BC19EF4E-C0C6-856D-BC82-15B87C52BD20}"/>
              </a:ext>
            </a:extLst>
          </p:cNvPr>
          <p:cNvGrpSpPr/>
          <p:nvPr/>
        </p:nvGrpSpPr>
        <p:grpSpPr>
          <a:xfrm>
            <a:off x="5245457" y="3668955"/>
            <a:ext cx="1245570" cy="1245570"/>
            <a:chOff x="2035634" y="3003550"/>
            <a:chExt cx="1245570" cy="1245570"/>
          </a:xfrm>
        </p:grpSpPr>
        <p:pic>
          <p:nvPicPr>
            <p:cNvPr id="30" name="Grafik 29" descr="Kvindelig profil med massiv udfyldning">
              <a:extLst>
                <a:ext uri="{FF2B5EF4-FFF2-40B4-BE49-F238E27FC236}">
                  <a16:creationId xmlns:a16="http://schemas.microsoft.com/office/drawing/2014/main" id="{4F0E7096-6582-6640-59EA-FE7C5943D3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35634" y="3003550"/>
              <a:ext cx="1245570" cy="1245570"/>
            </a:xfrm>
            <a:prstGeom prst="rect">
              <a:avLst/>
            </a:prstGeom>
          </p:spPr>
        </p:pic>
        <p:sp>
          <p:nvSpPr>
            <p:cNvPr id="31" name="Tekstfelt 30">
              <a:extLst>
                <a:ext uri="{FF2B5EF4-FFF2-40B4-BE49-F238E27FC236}">
                  <a16:creationId xmlns:a16="http://schemas.microsoft.com/office/drawing/2014/main" id="{521A674F-7CB7-470A-67D2-6CD4947192BA}"/>
                </a:ext>
              </a:extLst>
            </p:cNvPr>
            <p:cNvSpPr txBox="1"/>
            <p:nvPr/>
          </p:nvSpPr>
          <p:spPr>
            <a:xfrm>
              <a:off x="2171898" y="3717664"/>
              <a:ext cx="961574" cy="372022"/>
            </a:xfrm>
            <a:prstGeom prst="rect">
              <a:avLst/>
            </a:prstGeom>
            <a:noFill/>
            <a:ln>
              <a:noFill/>
            </a:ln>
          </p:spPr>
          <p:txBody>
            <a:bodyPr wrap="square" rtlCol="0">
              <a:noAutofit/>
            </a:bodyPr>
            <a:lstStyle/>
            <a:p>
              <a:pPr algn="ctr">
                <a:spcAft>
                  <a:spcPts val="300"/>
                </a:spcAft>
              </a:pPr>
              <a:r>
                <a:rPr lang="da-DK" sz="900" kern="0" dirty="0">
                  <a:solidFill>
                    <a:schemeClr val="tx2"/>
                  </a:solidFill>
                  <a:latin typeface="Neue Haas Grotesk Text Pro" panose="020B0504020202020204" pitchFamily="34" charset="77"/>
                  <a:cs typeface="Arial"/>
                </a:rPr>
                <a:t>Mariann</a:t>
              </a:r>
            </a:p>
            <a:p>
              <a:pPr algn="ctr">
                <a:spcAft>
                  <a:spcPts val="300"/>
                </a:spcAft>
              </a:pPr>
              <a:r>
                <a:rPr lang="da-DK" sz="900" kern="0" dirty="0">
                  <a:solidFill>
                    <a:schemeClr val="tx2"/>
                  </a:solidFill>
                  <a:latin typeface="Neue Haas Grotesk Text Pro" panose="020B0504020202020204" pitchFamily="34" charset="77"/>
                  <a:cs typeface="Arial"/>
                </a:rPr>
                <a:t>Aalborg</a:t>
              </a:r>
            </a:p>
          </p:txBody>
        </p:sp>
      </p:grpSp>
      <p:grpSp>
        <p:nvGrpSpPr>
          <p:cNvPr id="32" name="Gruppe 31">
            <a:extLst>
              <a:ext uri="{FF2B5EF4-FFF2-40B4-BE49-F238E27FC236}">
                <a16:creationId xmlns:a16="http://schemas.microsoft.com/office/drawing/2014/main" id="{739D98BF-792C-DF5F-E376-A78F00BB9078}"/>
              </a:ext>
            </a:extLst>
          </p:cNvPr>
          <p:cNvGrpSpPr/>
          <p:nvPr/>
        </p:nvGrpSpPr>
        <p:grpSpPr>
          <a:xfrm>
            <a:off x="6996580" y="3675500"/>
            <a:ext cx="1245570" cy="1245570"/>
            <a:chOff x="3743131" y="2986807"/>
            <a:chExt cx="1245570" cy="1245570"/>
          </a:xfrm>
        </p:grpSpPr>
        <p:pic>
          <p:nvPicPr>
            <p:cNvPr id="33" name="Grafik 32" descr="Kvindelig profil med massiv udfyldning">
              <a:extLst>
                <a:ext uri="{FF2B5EF4-FFF2-40B4-BE49-F238E27FC236}">
                  <a16:creationId xmlns:a16="http://schemas.microsoft.com/office/drawing/2014/main" id="{D29CEC7D-00B3-B498-D056-05DB321D86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43131" y="2986807"/>
              <a:ext cx="1245570" cy="1245570"/>
            </a:xfrm>
            <a:prstGeom prst="rect">
              <a:avLst/>
            </a:prstGeom>
          </p:spPr>
        </p:pic>
        <p:sp>
          <p:nvSpPr>
            <p:cNvPr id="34" name="Tekstfelt 33">
              <a:extLst>
                <a:ext uri="{FF2B5EF4-FFF2-40B4-BE49-F238E27FC236}">
                  <a16:creationId xmlns:a16="http://schemas.microsoft.com/office/drawing/2014/main" id="{EB9D99A4-4FAE-178A-B938-3C6189DAFD1C}"/>
                </a:ext>
              </a:extLst>
            </p:cNvPr>
            <p:cNvSpPr txBox="1"/>
            <p:nvPr/>
          </p:nvSpPr>
          <p:spPr>
            <a:xfrm>
              <a:off x="3861847" y="3697932"/>
              <a:ext cx="961574" cy="372022"/>
            </a:xfrm>
            <a:prstGeom prst="rect">
              <a:avLst/>
            </a:prstGeom>
            <a:noFill/>
            <a:ln>
              <a:noFill/>
            </a:ln>
          </p:spPr>
          <p:txBody>
            <a:bodyPr wrap="square" rtlCol="0">
              <a:noAutofit/>
            </a:bodyPr>
            <a:lstStyle/>
            <a:p>
              <a:pPr algn="ctr">
                <a:spcAft>
                  <a:spcPts val="300"/>
                </a:spcAft>
              </a:pPr>
              <a:r>
                <a:rPr lang="da-DK" sz="900" kern="0" dirty="0">
                  <a:solidFill>
                    <a:schemeClr val="tx2"/>
                  </a:solidFill>
                  <a:latin typeface="Neue Haas Grotesk Text Pro" panose="020B0504020202020204" pitchFamily="34" charset="77"/>
                  <a:cs typeface="Arial"/>
                </a:rPr>
                <a:t>Rikke</a:t>
              </a:r>
            </a:p>
            <a:p>
              <a:pPr algn="ctr">
                <a:spcAft>
                  <a:spcPts val="300"/>
                </a:spcAft>
              </a:pPr>
              <a:r>
                <a:rPr lang="da-DK" sz="900" kern="0" dirty="0">
                  <a:solidFill>
                    <a:schemeClr val="tx2"/>
                  </a:solidFill>
                  <a:latin typeface="Neue Haas Grotesk Text Pro" panose="020B0504020202020204" pitchFamily="34" charset="77"/>
                  <a:cs typeface="Arial"/>
                </a:rPr>
                <a:t>Aalborg</a:t>
              </a:r>
              <a:endParaRPr lang="da-DK" sz="800" kern="0" dirty="0">
                <a:solidFill>
                  <a:schemeClr val="tx2"/>
                </a:solidFill>
                <a:latin typeface="Neue Haas Grotesk Text Pro" panose="020B0504020202020204" pitchFamily="34" charset="77"/>
                <a:cs typeface="Arial"/>
              </a:endParaRPr>
            </a:p>
          </p:txBody>
        </p:sp>
      </p:grpSp>
      <p:sp>
        <p:nvSpPr>
          <p:cNvPr id="35" name="Taleboble: rektangel med afrundede hjørner 34">
            <a:extLst>
              <a:ext uri="{FF2B5EF4-FFF2-40B4-BE49-F238E27FC236}">
                <a16:creationId xmlns:a16="http://schemas.microsoft.com/office/drawing/2014/main" id="{9720CC3C-4BE6-CA6D-3E18-E409957E062C}"/>
              </a:ext>
            </a:extLst>
          </p:cNvPr>
          <p:cNvSpPr/>
          <p:nvPr/>
        </p:nvSpPr>
        <p:spPr>
          <a:xfrm>
            <a:off x="6732359" y="2973049"/>
            <a:ext cx="1923245" cy="537578"/>
          </a:xfrm>
          <a:prstGeom prst="wedgeRoundRectCallout">
            <a:avLst>
              <a:gd name="adj1" fmla="val -31179"/>
              <a:gd name="adj2" fmla="val 79545"/>
              <a:gd name="adj3" fmla="val 16667"/>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da-DK" sz="800" dirty="0">
                <a:hlinkClick r:id="rId9"/>
              </a:rPr>
              <a:t>Leder- og medarbejderperspektiv på KP og </a:t>
            </a:r>
            <a:r>
              <a:rPr lang="da-DK" sz="800" dirty="0" err="1">
                <a:hlinkClick r:id="rId9"/>
              </a:rPr>
              <a:t>eFaktura</a:t>
            </a:r>
            <a:r>
              <a:rPr lang="da-DK" sz="800" dirty="0">
                <a:hlinkClick r:id="rId9"/>
              </a:rPr>
              <a:t> v. Connie, Mariann, Irma og Rikke - Aalborg kommune</a:t>
            </a:r>
            <a:endParaRPr lang="da-DK" sz="800" dirty="0"/>
          </a:p>
        </p:txBody>
      </p:sp>
      <p:grpSp>
        <p:nvGrpSpPr>
          <p:cNvPr id="36" name="Gruppe 35">
            <a:extLst>
              <a:ext uri="{FF2B5EF4-FFF2-40B4-BE49-F238E27FC236}">
                <a16:creationId xmlns:a16="http://schemas.microsoft.com/office/drawing/2014/main" id="{99E9C993-911E-1066-E5B5-2E555839F200}"/>
              </a:ext>
            </a:extLst>
          </p:cNvPr>
          <p:cNvGrpSpPr/>
          <p:nvPr/>
        </p:nvGrpSpPr>
        <p:grpSpPr>
          <a:xfrm>
            <a:off x="4364185" y="3673050"/>
            <a:ext cx="1245570" cy="1245570"/>
            <a:chOff x="4870735" y="3418793"/>
            <a:chExt cx="1245570" cy="1245570"/>
          </a:xfrm>
        </p:grpSpPr>
        <p:pic>
          <p:nvPicPr>
            <p:cNvPr id="37" name="Grafik 36" descr="Bruger krone kvinde med massiv udfyldning">
              <a:extLst>
                <a:ext uri="{FF2B5EF4-FFF2-40B4-BE49-F238E27FC236}">
                  <a16:creationId xmlns:a16="http://schemas.microsoft.com/office/drawing/2014/main" id="{1BF67681-FDA1-37E7-C59B-5753245DD7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70735" y="3418793"/>
              <a:ext cx="1245570" cy="1245570"/>
            </a:xfrm>
            <a:prstGeom prst="rect">
              <a:avLst/>
            </a:prstGeom>
          </p:spPr>
        </p:pic>
        <p:sp>
          <p:nvSpPr>
            <p:cNvPr id="38" name="Tekstfelt 37">
              <a:extLst>
                <a:ext uri="{FF2B5EF4-FFF2-40B4-BE49-F238E27FC236}">
                  <a16:creationId xmlns:a16="http://schemas.microsoft.com/office/drawing/2014/main" id="{EB12A03A-9F21-B513-56F4-5BB5BAAA3B47}"/>
                </a:ext>
              </a:extLst>
            </p:cNvPr>
            <p:cNvSpPr txBox="1"/>
            <p:nvPr/>
          </p:nvSpPr>
          <p:spPr>
            <a:xfrm>
              <a:off x="5033233" y="4145724"/>
              <a:ext cx="920574" cy="369394"/>
            </a:xfrm>
            <a:prstGeom prst="rect">
              <a:avLst/>
            </a:prstGeom>
            <a:noFill/>
            <a:ln>
              <a:noFill/>
            </a:ln>
          </p:spPr>
          <p:txBody>
            <a:bodyPr wrap="square" rtlCol="0">
              <a:noAutofit/>
            </a:bodyPr>
            <a:lstStyle/>
            <a:p>
              <a:pPr algn="ctr">
                <a:spcAft>
                  <a:spcPts val="300"/>
                </a:spcAft>
              </a:pPr>
              <a:r>
                <a:rPr lang="da-DK" sz="900" kern="0" dirty="0">
                  <a:solidFill>
                    <a:schemeClr val="tx2"/>
                  </a:solidFill>
                  <a:latin typeface="Neue Haas Grotesk Text Pro" panose="020B0504020202020204" pitchFamily="34" charset="77"/>
                  <a:cs typeface="Arial"/>
                </a:rPr>
                <a:t>Connie Aalborg</a:t>
              </a:r>
            </a:p>
          </p:txBody>
        </p:sp>
      </p:grpSp>
      <p:grpSp>
        <p:nvGrpSpPr>
          <p:cNvPr id="39" name="Gruppe 38">
            <a:extLst>
              <a:ext uri="{FF2B5EF4-FFF2-40B4-BE49-F238E27FC236}">
                <a16:creationId xmlns:a16="http://schemas.microsoft.com/office/drawing/2014/main" id="{D8421F01-9592-8BD3-E782-FB44BE7D6D93}"/>
              </a:ext>
            </a:extLst>
          </p:cNvPr>
          <p:cNvGrpSpPr/>
          <p:nvPr/>
        </p:nvGrpSpPr>
        <p:grpSpPr>
          <a:xfrm>
            <a:off x="6115308" y="3673050"/>
            <a:ext cx="1245570" cy="1245570"/>
            <a:chOff x="2035634" y="3003550"/>
            <a:chExt cx="1245570" cy="1245570"/>
          </a:xfrm>
        </p:grpSpPr>
        <p:pic>
          <p:nvPicPr>
            <p:cNvPr id="40" name="Grafik 39" descr="Kvindelig profil med massiv udfyldning">
              <a:extLst>
                <a:ext uri="{FF2B5EF4-FFF2-40B4-BE49-F238E27FC236}">
                  <a16:creationId xmlns:a16="http://schemas.microsoft.com/office/drawing/2014/main" id="{59E33077-9502-1673-F45D-62E1E86BCD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35634" y="3003550"/>
              <a:ext cx="1245570" cy="1245570"/>
            </a:xfrm>
            <a:prstGeom prst="rect">
              <a:avLst/>
            </a:prstGeom>
          </p:spPr>
        </p:pic>
        <p:sp>
          <p:nvSpPr>
            <p:cNvPr id="41" name="Tekstfelt 40">
              <a:extLst>
                <a:ext uri="{FF2B5EF4-FFF2-40B4-BE49-F238E27FC236}">
                  <a16:creationId xmlns:a16="http://schemas.microsoft.com/office/drawing/2014/main" id="{0547B4C8-B80C-BC78-0397-9409687987F4}"/>
                </a:ext>
              </a:extLst>
            </p:cNvPr>
            <p:cNvSpPr txBox="1"/>
            <p:nvPr/>
          </p:nvSpPr>
          <p:spPr>
            <a:xfrm>
              <a:off x="2171898" y="3717664"/>
              <a:ext cx="961574" cy="372022"/>
            </a:xfrm>
            <a:prstGeom prst="rect">
              <a:avLst/>
            </a:prstGeom>
            <a:noFill/>
            <a:ln>
              <a:noFill/>
            </a:ln>
          </p:spPr>
          <p:txBody>
            <a:bodyPr wrap="square" rtlCol="0">
              <a:noAutofit/>
            </a:bodyPr>
            <a:lstStyle/>
            <a:p>
              <a:pPr algn="ctr">
                <a:spcAft>
                  <a:spcPts val="300"/>
                </a:spcAft>
              </a:pPr>
              <a:r>
                <a:rPr lang="da-DK" sz="900" kern="0" dirty="0">
                  <a:solidFill>
                    <a:schemeClr val="tx2"/>
                  </a:solidFill>
                  <a:latin typeface="Neue Haas Grotesk Text Pro" panose="020B0504020202020204" pitchFamily="34" charset="77"/>
                  <a:cs typeface="Arial"/>
                </a:rPr>
                <a:t>Irma</a:t>
              </a:r>
            </a:p>
            <a:p>
              <a:pPr algn="ctr">
                <a:spcAft>
                  <a:spcPts val="300"/>
                </a:spcAft>
              </a:pPr>
              <a:r>
                <a:rPr lang="da-DK" sz="900" kern="0" dirty="0">
                  <a:solidFill>
                    <a:schemeClr val="tx2"/>
                  </a:solidFill>
                  <a:latin typeface="Neue Haas Grotesk Text Pro" panose="020B0504020202020204" pitchFamily="34" charset="77"/>
                  <a:cs typeface="Arial"/>
                </a:rPr>
                <a:t>Aalborg</a:t>
              </a:r>
              <a:endParaRPr lang="da-DK" sz="800" kern="0" dirty="0">
                <a:solidFill>
                  <a:schemeClr val="tx2"/>
                </a:solidFill>
                <a:latin typeface="Neue Haas Grotesk Text Pro" panose="020B0504020202020204" pitchFamily="34" charset="77"/>
                <a:cs typeface="Arial"/>
              </a:endParaRPr>
            </a:p>
          </p:txBody>
        </p:sp>
      </p:grpSp>
      <p:grpSp>
        <p:nvGrpSpPr>
          <p:cNvPr id="3" name="Gruppe 2">
            <a:extLst>
              <a:ext uri="{FF2B5EF4-FFF2-40B4-BE49-F238E27FC236}">
                <a16:creationId xmlns:a16="http://schemas.microsoft.com/office/drawing/2014/main" id="{D67C0D22-7E7C-F3F9-F12E-46BB531B664D}"/>
              </a:ext>
            </a:extLst>
          </p:cNvPr>
          <p:cNvGrpSpPr/>
          <p:nvPr/>
        </p:nvGrpSpPr>
        <p:grpSpPr>
          <a:xfrm>
            <a:off x="5209917" y="1969606"/>
            <a:ext cx="1245570" cy="1245570"/>
            <a:chOff x="2035634" y="3003550"/>
            <a:chExt cx="1245570" cy="1245570"/>
          </a:xfrm>
        </p:grpSpPr>
        <p:pic>
          <p:nvPicPr>
            <p:cNvPr id="5" name="Grafik 4" descr="Kvindelig profil med massiv udfyldning">
              <a:extLst>
                <a:ext uri="{FF2B5EF4-FFF2-40B4-BE49-F238E27FC236}">
                  <a16:creationId xmlns:a16="http://schemas.microsoft.com/office/drawing/2014/main" id="{07C0F339-B54A-23AF-5B69-55FAD0A8A9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35634" y="3003550"/>
              <a:ext cx="1245570" cy="1245570"/>
            </a:xfrm>
            <a:prstGeom prst="rect">
              <a:avLst/>
            </a:prstGeom>
          </p:spPr>
        </p:pic>
        <p:sp>
          <p:nvSpPr>
            <p:cNvPr id="7" name="Tekstfelt 6">
              <a:extLst>
                <a:ext uri="{FF2B5EF4-FFF2-40B4-BE49-F238E27FC236}">
                  <a16:creationId xmlns:a16="http://schemas.microsoft.com/office/drawing/2014/main" id="{6CB738E7-3A08-1B6D-0C7E-29ED190B204E}"/>
                </a:ext>
              </a:extLst>
            </p:cNvPr>
            <p:cNvSpPr txBox="1"/>
            <p:nvPr/>
          </p:nvSpPr>
          <p:spPr>
            <a:xfrm>
              <a:off x="2171898" y="3705552"/>
              <a:ext cx="961574" cy="372022"/>
            </a:xfrm>
            <a:prstGeom prst="rect">
              <a:avLst/>
            </a:prstGeom>
            <a:noFill/>
            <a:ln>
              <a:noFill/>
            </a:ln>
          </p:spPr>
          <p:txBody>
            <a:bodyPr wrap="square" rtlCol="0">
              <a:noAutofit/>
            </a:bodyPr>
            <a:lstStyle/>
            <a:p>
              <a:pPr algn="ctr">
                <a:spcAft>
                  <a:spcPts val="300"/>
                </a:spcAft>
              </a:pPr>
              <a:r>
                <a:rPr lang="da-DK" sz="900" kern="0" dirty="0">
                  <a:solidFill>
                    <a:schemeClr val="tx2"/>
                  </a:solidFill>
                  <a:latin typeface="Neue Haas Grotesk Text Pro" panose="020B0504020202020204" pitchFamily="34" charset="77"/>
                  <a:cs typeface="Arial"/>
                </a:rPr>
                <a:t>Jeanette</a:t>
              </a:r>
            </a:p>
            <a:p>
              <a:pPr algn="ctr">
                <a:spcAft>
                  <a:spcPts val="300"/>
                </a:spcAft>
              </a:pPr>
              <a:r>
                <a:rPr lang="da-DK" sz="900" kern="0" dirty="0">
                  <a:solidFill>
                    <a:schemeClr val="tx2"/>
                  </a:solidFill>
                  <a:latin typeface="Neue Haas Grotesk Text Pro" panose="020B0504020202020204" pitchFamily="34" charset="77"/>
                  <a:cs typeface="Arial"/>
                </a:rPr>
                <a:t>Sønderborg</a:t>
              </a:r>
            </a:p>
          </p:txBody>
        </p:sp>
      </p:grpSp>
      <p:sp>
        <p:nvSpPr>
          <p:cNvPr id="9" name="Rektangel: afrundede hjørner 8">
            <a:extLst>
              <a:ext uri="{FF2B5EF4-FFF2-40B4-BE49-F238E27FC236}">
                <a16:creationId xmlns:a16="http://schemas.microsoft.com/office/drawing/2014/main" id="{E9468984-2179-519F-3E06-EAB6257D6B9E}"/>
              </a:ext>
            </a:extLst>
          </p:cNvPr>
          <p:cNvSpPr/>
          <p:nvPr/>
        </p:nvSpPr>
        <p:spPr>
          <a:xfrm>
            <a:off x="4364185" y="3640029"/>
            <a:ext cx="3972095" cy="1254580"/>
          </a:xfrm>
          <a:prstGeom prst="roundRect">
            <a:avLst/>
          </a:prstGeom>
          <a:noFill/>
          <a:ln w="57150">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Tree>
    <p:extLst>
      <p:ext uri="{BB962C8B-B14F-4D97-AF65-F5344CB8AC3E}">
        <p14:creationId xmlns:p14="http://schemas.microsoft.com/office/powerpoint/2010/main" val="181412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89A0C-5F94-A9C2-35DF-1E17411DA32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2D77DF8-A945-9D20-9ACC-AECD28E4717A}"/>
              </a:ext>
            </a:extLst>
          </p:cNvPr>
          <p:cNvSpPr>
            <a:spLocks noGrp="1"/>
          </p:cNvSpPr>
          <p:nvPr>
            <p:ph type="title"/>
          </p:nvPr>
        </p:nvSpPr>
        <p:spPr/>
        <p:txBody>
          <a:bodyPr/>
          <a:lstStyle/>
          <a:p>
            <a:r>
              <a:rPr lang="da-DK" dirty="0"/>
              <a:t>Opfordring til at tage KP i brug</a:t>
            </a:r>
            <a:br>
              <a:rPr lang="da-DK" dirty="0"/>
            </a:br>
            <a:r>
              <a:rPr lang="da-DK" dirty="0">
                <a:solidFill>
                  <a:schemeClr val="tx2"/>
                </a:solidFill>
              </a:rPr>
              <a:t>Styregruppen og Aalborg Kommune</a:t>
            </a:r>
          </a:p>
        </p:txBody>
      </p:sp>
      <p:sp>
        <p:nvSpPr>
          <p:cNvPr id="4" name="Pladsholder til tekst 3">
            <a:extLst>
              <a:ext uri="{FF2B5EF4-FFF2-40B4-BE49-F238E27FC236}">
                <a16:creationId xmlns:a16="http://schemas.microsoft.com/office/drawing/2014/main" id="{8C3148FE-1801-BB65-F978-C6AFAF65F7AB}"/>
              </a:ext>
            </a:extLst>
          </p:cNvPr>
          <p:cNvSpPr>
            <a:spLocks noGrp="1"/>
          </p:cNvSpPr>
          <p:nvPr>
            <p:ph type="body" sz="quarter" idx="11"/>
          </p:nvPr>
        </p:nvSpPr>
        <p:spPr/>
        <p:txBody>
          <a:bodyPr/>
          <a:lstStyle/>
          <a:p>
            <a:r>
              <a:rPr lang="da-DK" dirty="0"/>
              <a:t>Aalborg kommune anbefaler: Brug </a:t>
            </a:r>
            <a:r>
              <a:rPr lang="da-DK" dirty="0" err="1"/>
              <a:t>efaktura</a:t>
            </a:r>
            <a:r>
              <a:rPr lang="da-DK" dirty="0"/>
              <a:t> i kp</a:t>
            </a:r>
          </a:p>
        </p:txBody>
      </p:sp>
      <p:grpSp>
        <p:nvGrpSpPr>
          <p:cNvPr id="20" name="Gruppe 19">
            <a:extLst>
              <a:ext uri="{FF2B5EF4-FFF2-40B4-BE49-F238E27FC236}">
                <a16:creationId xmlns:a16="http://schemas.microsoft.com/office/drawing/2014/main" id="{E1AD68AA-E73D-5612-5440-45BB5C164432}"/>
              </a:ext>
            </a:extLst>
          </p:cNvPr>
          <p:cNvGrpSpPr/>
          <p:nvPr/>
        </p:nvGrpSpPr>
        <p:grpSpPr>
          <a:xfrm>
            <a:off x="1038522" y="2918990"/>
            <a:ext cx="1245570" cy="1245570"/>
            <a:chOff x="6208019" y="2646054"/>
            <a:chExt cx="1245570" cy="1245570"/>
          </a:xfrm>
        </p:grpSpPr>
        <p:pic>
          <p:nvPicPr>
            <p:cNvPr id="8" name="Grafik 7" descr="Bruger krone kvinde med massiv udfyldning">
              <a:extLst>
                <a:ext uri="{FF2B5EF4-FFF2-40B4-BE49-F238E27FC236}">
                  <a16:creationId xmlns:a16="http://schemas.microsoft.com/office/drawing/2014/main" id="{064D97A5-01BF-2E73-C5FB-4CCB8BF414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08019" y="2646054"/>
              <a:ext cx="1245570" cy="1245570"/>
            </a:xfrm>
            <a:prstGeom prst="rect">
              <a:avLst/>
            </a:prstGeom>
          </p:spPr>
        </p:pic>
        <p:sp>
          <p:nvSpPr>
            <p:cNvPr id="13" name="Tekstfelt 12">
              <a:extLst>
                <a:ext uri="{FF2B5EF4-FFF2-40B4-BE49-F238E27FC236}">
                  <a16:creationId xmlns:a16="http://schemas.microsoft.com/office/drawing/2014/main" id="{4CB4544B-9F75-7451-9CB5-1657767DA62D}"/>
                </a:ext>
              </a:extLst>
            </p:cNvPr>
            <p:cNvSpPr txBox="1"/>
            <p:nvPr/>
          </p:nvSpPr>
          <p:spPr>
            <a:xfrm>
              <a:off x="6370517" y="3372985"/>
              <a:ext cx="920574" cy="369394"/>
            </a:xfrm>
            <a:prstGeom prst="rect">
              <a:avLst/>
            </a:prstGeom>
            <a:noFill/>
            <a:ln>
              <a:noFill/>
            </a:ln>
          </p:spPr>
          <p:txBody>
            <a:bodyPr wrap="square" rtlCol="0">
              <a:noAutofit/>
            </a:bodyPr>
            <a:lstStyle/>
            <a:p>
              <a:pPr algn="ctr">
                <a:spcAft>
                  <a:spcPts val="300"/>
                </a:spcAft>
              </a:pPr>
              <a:r>
                <a:rPr lang="da-DK" sz="900" kern="0" dirty="0">
                  <a:solidFill>
                    <a:schemeClr val="tx2"/>
                  </a:solidFill>
                  <a:latin typeface="Neue Haas Grotesk Text Pro" panose="020B0504020202020204" pitchFamily="34" charset="77"/>
                  <a:cs typeface="Arial"/>
                </a:rPr>
                <a:t>Lene Sønderborg</a:t>
              </a:r>
            </a:p>
          </p:txBody>
        </p:sp>
      </p:grpSp>
      <p:sp>
        <p:nvSpPr>
          <p:cNvPr id="22" name="Taleboble: rektangel med afrundede hjørner 21">
            <a:extLst>
              <a:ext uri="{FF2B5EF4-FFF2-40B4-BE49-F238E27FC236}">
                <a16:creationId xmlns:a16="http://schemas.microsoft.com/office/drawing/2014/main" id="{6C33F7D8-6654-E9B2-01A8-F94A72543FA5}"/>
              </a:ext>
            </a:extLst>
          </p:cNvPr>
          <p:cNvSpPr/>
          <p:nvPr/>
        </p:nvSpPr>
        <p:spPr>
          <a:xfrm>
            <a:off x="1479446" y="2051805"/>
            <a:ext cx="1609292" cy="442060"/>
          </a:xfrm>
          <a:prstGeom prst="wedgeRoundRectCallout">
            <a:avLst>
              <a:gd name="adj1" fmla="val -7159"/>
              <a:gd name="adj2" fmla="val 107706"/>
              <a:gd name="adj3" fmla="val 16667"/>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da-DK" sz="800" dirty="0">
                <a:hlinkClick r:id="rId4"/>
              </a:rPr>
              <a:t>Styregruppen for KP opfordrer til at bruge løsningen</a:t>
            </a:r>
            <a:endParaRPr lang="da-DK" sz="800" dirty="0"/>
          </a:p>
        </p:txBody>
      </p:sp>
      <p:sp>
        <p:nvSpPr>
          <p:cNvPr id="24" name="Taleboble: rektangel med afrundede hjørner 23">
            <a:extLst>
              <a:ext uri="{FF2B5EF4-FFF2-40B4-BE49-F238E27FC236}">
                <a16:creationId xmlns:a16="http://schemas.microsoft.com/office/drawing/2014/main" id="{BAC161C8-F132-FA4E-8A7E-B71AA71D9526}"/>
              </a:ext>
            </a:extLst>
          </p:cNvPr>
          <p:cNvSpPr/>
          <p:nvPr/>
        </p:nvSpPr>
        <p:spPr>
          <a:xfrm>
            <a:off x="5444989" y="1944887"/>
            <a:ext cx="1812414" cy="548978"/>
          </a:xfrm>
          <a:prstGeom prst="wedgeRoundRectCallout">
            <a:avLst>
              <a:gd name="adj1" fmla="val 17719"/>
              <a:gd name="adj2" fmla="val 103082"/>
              <a:gd name="adj3" fmla="val 16667"/>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300"/>
              </a:spcAft>
            </a:pPr>
            <a:r>
              <a:rPr lang="da-DK" sz="800" dirty="0">
                <a:hlinkClick r:id="rId5"/>
              </a:rPr>
              <a:t>Derfor anbefaler Aalborg at tage KP og </a:t>
            </a:r>
            <a:r>
              <a:rPr lang="da-DK" sz="800" dirty="0" err="1">
                <a:hlinkClick r:id="rId5"/>
              </a:rPr>
              <a:t>eFaktura</a:t>
            </a:r>
            <a:r>
              <a:rPr lang="da-DK" sz="800" dirty="0">
                <a:hlinkClick r:id="rId5"/>
              </a:rPr>
              <a:t> i brug v. Connie - Afdelingsleder - Aalborg kommune</a:t>
            </a:r>
            <a:endParaRPr lang="da-DK" sz="800" dirty="0"/>
          </a:p>
        </p:txBody>
      </p:sp>
      <p:grpSp>
        <p:nvGrpSpPr>
          <p:cNvPr id="36" name="Gruppe 35">
            <a:extLst>
              <a:ext uri="{FF2B5EF4-FFF2-40B4-BE49-F238E27FC236}">
                <a16:creationId xmlns:a16="http://schemas.microsoft.com/office/drawing/2014/main" id="{961C9BC1-AC10-E8B2-6F17-1A309682EF5B}"/>
              </a:ext>
            </a:extLst>
          </p:cNvPr>
          <p:cNvGrpSpPr/>
          <p:nvPr/>
        </p:nvGrpSpPr>
        <p:grpSpPr>
          <a:xfrm>
            <a:off x="6011833" y="2959535"/>
            <a:ext cx="1245570" cy="1245570"/>
            <a:chOff x="4870735" y="3418793"/>
            <a:chExt cx="1245570" cy="1245570"/>
          </a:xfrm>
        </p:grpSpPr>
        <p:pic>
          <p:nvPicPr>
            <p:cNvPr id="37" name="Grafik 36" descr="Bruger krone kvinde med massiv udfyldning">
              <a:extLst>
                <a:ext uri="{FF2B5EF4-FFF2-40B4-BE49-F238E27FC236}">
                  <a16:creationId xmlns:a16="http://schemas.microsoft.com/office/drawing/2014/main" id="{080A1D5E-A430-2712-BD97-AC6F5D505B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70735" y="3418793"/>
              <a:ext cx="1245570" cy="1245570"/>
            </a:xfrm>
            <a:prstGeom prst="rect">
              <a:avLst/>
            </a:prstGeom>
          </p:spPr>
        </p:pic>
        <p:sp>
          <p:nvSpPr>
            <p:cNvPr id="38" name="Tekstfelt 37">
              <a:extLst>
                <a:ext uri="{FF2B5EF4-FFF2-40B4-BE49-F238E27FC236}">
                  <a16:creationId xmlns:a16="http://schemas.microsoft.com/office/drawing/2014/main" id="{B6097047-99DF-39B0-3C8C-A50A1A082AF8}"/>
                </a:ext>
              </a:extLst>
            </p:cNvPr>
            <p:cNvSpPr txBox="1"/>
            <p:nvPr/>
          </p:nvSpPr>
          <p:spPr>
            <a:xfrm>
              <a:off x="5033233" y="4145724"/>
              <a:ext cx="920574" cy="369394"/>
            </a:xfrm>
            <a:prstGeom prst="rect">
              <a:avLst/>
            </a:prstGeom>
            <a:noFill/>
            <a:ln>
              <a:noFill/>
            </a:ln>
          </p:spPr>
          <p:txBody>
            <a:bodyPr wrap="square" rtlCol="0">
              <a:noAutofit/>
            </a:bodyPr>
            <a:lstStyle/>
            <a:p>
              <a:pPr algn="ctr">
                <a:spcAft>
                  <a:spcPts val="300"/>
                </a:spcAft>
              </a:pPr>
              <a:r>
                <a:rPr lang="da-DK" sz="900" kern="0" dirty="0">
                  <a:solidFill>
                    <a:schemeClr val="tx2"/>
                  </a:solidFill>
                  <a:latin typeface="Neue Haas Grotesk Text Pro" panose="020B0504020202020204" pitchFamily="34" charset="77"/>
                  <a:cs typeface="Arial"/>
                </a:rPr>
                <a:t>Connie Aalborg</a:t>
              </a:r>
            </a:p>
          </p:txBody>
        </p:sp>
      </p:grpSp>
      <p:grpSp>
        <p:nvGrpSpPr>
          <p:cNvPr id="9" name="Gruppe 8">
            <a:extLst>
              <a:ext uri="{FF2B5EF4-FFF2-40B4-BE49-F238E27FC236}">
                <a16:creationId xmlns:a16="http://schemas.microsoft.com/office/drawing/2014/main" id="{AE3478CF-2135-0FC5-4696-15FB23268CDB}"/>
              </a:ext>
            </a:extLst>
          </p:cNvPr>
          <p:cNvGrpSpPr/>
          <p:nvPr/>
        </p:nvGrpSpPr>
        <p:grpSpPr>
          <a:xfrm>
            <a:off x="1919815" y="2918990"/>
            <a:ext cx="1245570" cy="1245570"/>
            <a:chOff x="6208019" y="2646054"/>
            <a:chExt cx="1245570" cy="1245570"/>
          </a:xfrm>
        </p:grpSpPr>
        <p:pic>
          <p:nvPicPr>
            <p:cNvPr id="10" name="Grafik 9" descr="Bruger krone kvinde med massiv udfyldning">
              <a:extLst>
                <a:ext uri="{FF2B5EF4-FFF2-40B4-BE49-F238E27FC236}">
                  <a16:creationId xmlns:a16="http://schemas.microsoft.com/office/drawing/2014/main" id="{991067C4-E5E1-D7CE-9EA1-FAC472F9F1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08019" y="2646054"/>
              <a:ext cx="1245570" cy="1245570"/>
            </a:xfrm>
            <a:prstGeom prst="rect">
              <a:avLst/>
            </a:prstGeom>
          </p:spPr>
        </p:pic>
        <p:sp>
          <p:nvSpPr>
            <p:cNvPr id="25" name="Tekstfelt 24">
              <a:extLst>
                <a:ext uri="{FF2B5EF4-FFF2-40B4-BE49-F238E27FC236}">
                  <a16:creationId xmlns:a16="http://schemas.microsoft.com/office/drawing/2014/main" id="{425B57E4-8E57-0053-6042-02DB0F476E39}"/>
                </a:ext>
              </a:extLst>
            </p:cNvPr>
            <p:cNvSpPr txBox="1"/>
            <p:nvPr/>
          </p:nvSpPr>
          <p:spPr>
            <a:xfrm>
              <a:off x="6370517" y="3372985"/>
              <a:ext cx="920574" cy="369394"/>
            </a:xfrm>
            <a:prstGeom prst="rect">
              <a:avLst/>
            </a:prstGeom>
            <a:noFill/>
            <a:ln>
              <a:noFill/>
            </a:ln>
          </p:spPr>
          <p:txBody>
            <a:bodyPr wrap="square" rtlCol="0">
              <a:noAutofit/>
            </a:bodyPr>
            <a:lstStyle/>
            <a:p>
              <a:pPr algn="ctr">
                <a:spcAft>
                  <a:spcPts val="300"/>
                </a:spcAft>
              </a:pPr>
              <a:r>
                <a:rPr lang="da-DK" sz="900" kern="0" dirty="0">
                  <a:solidFill>
                    <a:schemeClr val="tx2"/>
                  </a:solidFill>
                  <a:latin typeface="Neue Haas Grotesk Text Pro" panose="020B0504020202020204" pitchFamily="34" charset="77"/>
                  <a:cs typeface="Arial"/>
                </a:rPr>
                <a:t>Birgitte København</a:t>
              </a:r>
            </a:p>
          </p:txBody>
        </p:sp>
      </p:grpSp>
      <p:grpSp>
        <p:nvGrpSpPr>
          <p:cNvPr id="26" name="Gruppe 25">
            <a:extLst>
              <a:ext uri="{FF2B5EF4-FFF2-40B4-BE49-F238E27FC236}">
                <a16:creationId xmlns:a16="http://schemas.microsoft.com/office/drawing/2014/main" id="{1C7044A3-1285-EE69-C456-0CC32C77A613}"/>
              </a:ext>
            </a:extLst>
          </p:cNvPr>
          <p:cNvGrpSpPr/>
          <p:nvPr/>
        </p:nvGrpSpPr>
        <p:grpSpPr>
          <a:xfrm>
            <a:off x="3682402" y="2918990"/>
            <a:ext cx="1245570" cy="1245570"/>
            <a:chOff x="6208019" y="2646054"/>
            <a:chExt cx="1245570" cy="1245570"/>
          </a:xfrm>
        </p:grpSpPr>
        <p:pic>
          <p:nvPicPr>
            <p:cNvPr id="27" name="Grafik 26" descr="Bruger krone kvinde med massiv udfyldning">
              <a:extLst>
                <a:ext uri="{FF2B5EF4-FFF2-40B4-BE49-F238E27FC236}">
                  <a16:creationId xmlns:a16="http://schemas.microsoft.com/office/drawing/2014/main" id="{35432B41-5FDE-A087-2E03-638D18AAFB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08019" y="2646054"/>
              <a:ext cx="1245570" cy="1245570"/>
            </a:xfrm>
            <a:prstGeom prst="rect">
              <a:avLst/>
            </a:prstGeom>
          </p:spPr>
        </p:pic>
        <p:sp>
          <p:nvSpPr>
            <p:cNvPr id="28" name="Tekstfelt 27">
              <a:extLst>
                <a:ext uri="{FF2B5EF4-FFF2-40B4-BE49-F238E27FC236}">
                  <a16:creationId xmlns:a16="http://schemas.microsoft.com/office/drawing/2014/main" id="{262A046C-AA56-075F-287E-402066D5939F}"/>
                </a:ext>
              </a:extLst>
            </p:cNvPr>
            <p:cNvSpPr txBox="1"/>
            <p:nvPr/>
          </p:nvSpPr>
          <p:spPr>
            <a:xfrm>
              <a:off x="6370517" y="3372985"/>
              <a:ext cx="920574" cy="369394"/>
            </a:xfrm>
            <a:prstGeom prst="rect">
              <a:avLst/>
            </a:prstGeom>
            <a:noFill/>
            <a:ln>
              <a:noFill/>
            </a:ln>
          </p:spPr>
          <p:txBody>
            <a:bodyPr wrap="square" rtlCol="0">
              <a:noAutofit/>
            </a:bodyPr>
            <a:lstStyle/>
            <a:p>
              <a:pPr algn="ctr">
                <a:spcAft>
                  <a:spcPts val="300"/>
                </a:spcAft>
              </a:pPr>
              <a:r>
                <a:rPr lang="da-DK" sz="900" kern="0" dirty="0">
                  <a:solidFill>
                    <a:schemeClr val="tx2"/>
                  </a:solidFill>
                  <a:latin typeface="Neue Haas Grotesk Text Pro" panose="020B0504020202020204" pitchFamily="34" charset="77"/>
                  <a:cs typeface="Arial"/>
                </a:rPr>
                <a:t>Charlotte Hørsholm</a:t>
              </a:r>
            </a:p>
          </p:txBody>
        </p:sp>
      </p:grpSp>
      <p:grpSp>
        <p:nvGrpSpPr>
          <p:cNvPr id="45" name="Gruppe 44">
            <a:extLst>
              <a:ext uri="{FF2B5EF4-FFF2-40B4-BE49-F238E27FC236}">
                <a16:creationId xmlns:a16="http://schemas.microsoft.com/office/drawing/2014/main" id="{FDA3351E-C657-0498-DF55-3F17C64747D1}"/>
              </a:ext>
            </a:extLst>
          </p:cNvPr>
          <p:cNvGrpSpPr/>
          <p:nvPr/>
        </p:nvGrpSpPr>
        <p:grpSpPr>
          <a:xfrm>
            <a:off x="2801109" y="2918991"/>
            <a:ext cx="1245569" cy="1245569"/>
            <a:chOff x="4454864" y="2647653"/>
            <a:chExt cx="1245569" cy="1245569"/>
          </a:xfrm>
        </p:grpSpPr>
        <p:pic>
          <p:nvPicPr>
            <p:cNvPr id="43" name="Grafik 42" descr="Bruger krone mand med massiv udfyldning">
              <a:extLst>
                <a:ext uri="{FF2B5EF4-FFF2-40B4-BE49-F238E27FC236}">
                  <a16:creationId xmlns:a16="http://schemas.microsoft.com/office/drawing/2014/main" id="{2E34F188-C401-9281-69A2-65AC961BD77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54864" y="2647653"/>
              <a:ext cx="1245569" cy="1245569"/>
            </a:xfrm>
            <a:prstGeom prst="rect">
              <a:avLst/>
            </a:prstGeom>
          </p:spPr>
        </p:pic>
        <p:sp>
          <p:nvSpPr>
            <p:cNvPr id="44" name="Tekstfelt 43">
              <a:extLst>
                <a:ext uri="{FF2B5EF4-FFF2-40B4-BE49-F238E27FC236}">
                  <a16:creationId xmlns:a16="http://schemas.microsoft.com/office/drawing/2014/main" id="{4E2263A9-5C9A-2651-3E33-8C98B0D564A9}"/>
                </a:ext>
              </a:extLst>
            </p:cNvPr>
            <p:cNvSpPr txBox="1"/>
            <p:nvPr/>
          </p:nvSpPr>
          <p:spPr>
            <a:xfrm>
              <a:off x="4617362" y="3373727"/>
              <a:ext cx="920574" cy="369394"/>
            </a:xfrm>
            <a:prstGeom prst="rect">
              <a:avLst/>
            </a:prstGeom>
            <a:noFill/>
            <a:ln>
              <a:noFill/>
            </a:ln>
          </p:spPr>
          <p:txBody>
            <a:bodyPr wrap="square" rtlCol="0">
              <a:noAutofit/>
            </a:bodyPr>
            <a:lstStyle/>
            <a:p>
              <a:pPr algn="ctr">
                <a:spcAft>
                  <a:spcPts val="300"/>
                </a:spcAft>
              </a:pPr>
              <a:r>
                <a:rPr lang="da-DK" sz="900" kern="0" dirty="0">
                  <a:solidFill>
                    <a:schemeClr val="tx2"/>
                  </a:solidFill>
                  <a:latin typeface="Neue Haas Grotesk Text Pro" panose="020B0504020202020204" pitchFamily="34" charset="77"/>
                  <a:cs typeface="Arial"/>
                </a:rPr>
                <a:t>Thomas Hvidovre</a:t>
              </a:r>
            </a:p>
          </p:txBody>
        </p:sp>
      </p:grpSp>
      <p:sp>
        <p:nvSpPr>
          <p:cNvPr id="3" name="Rektangel: afrundede hjørner 2">
            <a:extLst>
              <a:ext uri="{FF2B5EF4-FFF2-40B4-BE49-F238E27FC236}">
                <a16:creationId xmlns:a16="http://schemas.microsoft.com/office/drawing/2014/main" id="{6F66688B-9E03-3459-0239-136BFAEB8EAF}"/>
              </a:ext>
            </a:extLst>
          </p:cNvPr>
          <p:cNvSpPr/>
          <p:nvPr/>
        </p:nvSpPr>
        <p:spPr>
          <a:xfrm>
            <a:off x="5978617" y="2900746"/>
            <a:ext cx="1367063" cy="1254580"/>
          </a:xfrm>
          <a:prstGeom prst="roundRect">
            <a:avLst/>
          </a:prstGeom>
          <a:noFill/>
          <a:ln w="57150">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Tree>
    <p:extLst>
      <p:ext uri="{BB962C8B-B14F-4D97-AF65-F5344CB8AC3E}">
        <p14:creationId xmlns:p14="http://schemas.microsoft.com/office/powerpoint/2010/main" val="48610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764CA-8623-DF06-3879-9A53A18B127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09F6E57-3DB2-85F0-187F-094D553C80F4}"/>
              </a:ext>
            </a:extLst>
          </p:cNvPr>
          <p:cNvSpPr>
            <a:spLocks noGrp="1"/>
          </p:cNvSpPr>
          <p:nvPr>
            <p:ph type="title"/>
          </p:nvPr>
        </p:nvSpPr>
        <p:spPr/>
        <p:txBody>
          <a:bodyPr/>
          <a:lstStyle/>
          <a:p>
            <a:r>
              <a:rPr lang="da-DK" dirty="0"/>
              <a:t>Emne 2: </a:t>
            </a:r>
            <a:r>
              <a:rPr lang="da-DK" sz="3200" dirty="0"/>
              <a:t>Release 5.5 (24.06.25)</a:t>
            </a:r>
            <a:endParaRPr lang="da-DK" dirty="0"/>
          </a:p>
        </p:txBody>
      </p:sp>
      <p:sp>
        <p:nvSpPr>
          <p:cNvPr id="3" name="Pladsholder til tekst 2">
            <a:extLst>
              <a:ext uri="{FF2B5EF4-FFF2-40B4-BE49-F238E27FC236}">
                <a16:creationId xmlns:a16="http://schemas.microsoft.com/office/drawing/2014/main" id="{126D0D5E-54A3-6444-565A-B25BE77425DC}"/>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15730270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99700-604E-F69F-62F2-ED10732D226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81051D0-DA15-46C2-7D52-DEC15CC25969}"/>
              </a:ext>
            </a:extLst>
          </p:cNvPr>
          <p:cNvSpPr>
            <a:spLocks noGrp="1"/>
          </p:cNvSpPr>
          <p:nvPr>
            <p:ph type="title"/>
          </p:nvPr>
        </p:nvSpPr>
        <p:spPr/>
        <p:txBody>
          <a:bodyPr/>
          <a:lstStyle/>
          <a:p>
            <a:r>
              <a:rPr lang="da-DK" dirty="0"/>
              <a:t>Release 5.5</a:t>
            </a:r>
            <a:br>
              <a:rPr lang="da-DK" dirty="0"/>
            </a:br>
            <a:r>
              <a:rPr lang="da-DK" sz="1400" dirty="0"/>
              <a:t>(tilgængelig d.24.juni  2025)</a:t>
            </a:r>
          </a:p>
        </p:txBody>
      </p:sp>
      <p:sp>
        <p:nvSpPr>
          <p:cNvPr id="3" name="Pladsholder til tekst 2">
            <a:extLst>
              <a:ext uri="{FF2B5EF4-FFF2-40B4-BE49-F238E27FC236}">
                <a16:creationId xmlns:a16="http://schemas.microsoft.com/office/drawing/2014/main" id="{B34FDF6E-A9C6-0C35-398F-934680C68D3C}"/>
              </a:ext>
            </a:extLst>
          </p:cNvPr>
          <p:cNvSpPr>
            <a:spLocks noGrp="1"/>
          </p:cNvSpPr>
          <p:nvPr>
            <p:ph type="body" sz="quarter" idx="10"/>
          </p:nvPr>
        </p:nvSpPr>
        <p:spPr/>
        <p:txBody>
          <a:bodyPr/>
          <a:lstStyle/>
          <a:p>
            <a:pPr indent="0">
              <a:buNone/>
            </a:pPr>
            <a:r>
              <a:rPr lang="da-DK" b="1" dirty="0"/>
              <a:t>Ny funktionalitet i release 5.5:</a:t>
            </a:r>
          </a:p>
          <a:p>
            <a:r>
              <a:rPr lang="da-DK" dirty="0"/>
              <a:t>Opretholdelse af abonnement på CPR og UDK indtil minimering</a:t>
            </a:r>
          </a:p>
          <a:p>
            <a:endParaRPr lang="da-DK" dirty="0"/>
          </a:p>
          <a:p>
            <a:r>
              <a:rPr lang="da-DK" dirty="0"/>
              <a:t>MAF - Understøttelse af 6 års regel ved handlekommuneaftaler (Retssikkerhedslovens §9c stk. 8 pkt. 6)</a:t>
            </a:r>
          </a:p>
          <a:p>
            <a:endParaRPr lang="da-DK" dirty="0"/>
          </a:p>
        </p:txBody>
      </p:sp>
      <p:sp>
        <p:nvSpPr>
          <p:cNvPr id="4" name="Pladsholder til tekst 3">
            <a:extLst>
              <a:ext uri="{FF2B5EF4-FFF2-40B4-BE49-F238E27FC236}">
                <a16:creationId xmlns:a16="http://schemas.microsoft.com/office/drawing/2014/main" id="{902A3AEB-3F69-6190-41B6-C72321DBB1D3}"/>
              </a:ext>
            </a:extLst>
          </p:cNvPr>
          <p:cNvSpPr>
            <a:spLocks noGrp="1"/>
          </p:cNvSpPr>
          <p:nvPr>
            <p:ph type="body" sz="quarter" idx="11"/>
          </p:nvPr>
        </p:nvSpPr>
        <p:spPr/>
        <p:txBody>
          <a:bodyPr/>
          <a:lstStyle/>
          <a:p>
            <a:r>
              <a:rPr lang="da-DK" dirty="0"/>
              <a:t>Release 5.5 – 24. juni 2025</a:t>
            </a:r>
          </a:p>
        </p:txBody>
      </p:sp>
    </p:spTree>
    <p:extLst>
      <p:ext uri="{BB962C8B-B14F-4D97-AF65-F5344CB8AC3E}">
        <p14:creationId xmlns:p14="http://schemas.microsoft.com/office/powerpoint/2010/main" val="22416037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C1478-9693-B8D4-9512-5DFE91D7B64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DE67ECD-B37F-C1DE-34D5-BCB7CFD59846}"/>
              </a:ext>
            </a:extLst>
          </p:cNvPr>
          <p:cNvSpPr>
            <a:spLocks noGrp="1"/>
          </p:cNvSpPr>
          <p:nvPr>
            <p:ph type="title"/>
          </p:nvPr>
        </p:nvSpPr>
        <p:spPr/>
        <p:txBody>
          <a:bodyPr/>
          <a:lstStyle/>
          <a:p>
            <a:r>
              <a:rPr lang="da-DK" dirty="0"/>
              <a:t>Opretholdelse af abonnement på CPR og UDK indtil minimering</a:t>
            </a:r>
            <a:br>
              <a:rPr lang="da-DK" dirty="0"/>
            </a:br>
            <a:endParaRPr lang="da-DK" sz="1600" dirty="0"/>
          </a:p>
        </p:txBody>
      </p:sp>
      <p:sp>
        <p:nvSpPr>
          <p:cNvPr id="3" name="Pladsholder til tekst 2">
            <a:extLst>
              <a:ext uri="{FF2B5EF4-FFF2-40B4-BE49-F238E27FC236}">
                <a16:creationId xmlns:a16="http://schemas.microsoft.com/office/drawing/2014/main" id="{6C91536D-2F52-738F-DC16-AA1A2A67E765}"/>
              </a:ext>
            </a:extLst>
          </p:cNvPr>
          <p:cNvSpPr>
            <a:spLocks noGrp="1"/>
          </p:cNvSpPr>
          <p:nvPr>
            <p:ph type="body" sz="quarter" idx="10"/>
          </p:nvPr>
        </p:nvSpPr>
        <p:spPr/>
        <p:txBody>
          <a:bodyPr/>
          <a:lstStyle/>
          <a:p>
            <a:r>
              <a:rPr lang="da-DK" dirty="0"/>
              <a:t>Oplysninger fra CPR og UDK vil først blive minimeret (slettet) ved udgangen af måneden efter at borgerens sidste sag lukkes (fx sidste sag lukker 15. juni. Oplysninger minimeres 31. juli). </a:t>
            </a:r>
          </a:p>
          <a:p>
            <a:pPr indent="0">
              <a:buNone/>
            </a:pPr>
            <a:r>
              <a:rPr lang="da-DK" dirty="0"/>
              <a:t>Husk at kommunens sager opbevares indtil de kasseres flere års senere.</a:t>
            </a:r>
          </a:p>
          <a:p>
            <a:r>
              <a:rPr lang="da-DK" dirty="0"/>
              <a:t>Indtil oplysningerne bliver minimeret opretholdes abonnementer hos CPR og UDK, så oplysningerne bliver holdt opdateret.</a:t>
            </a:r>
          </a:p>
          <a:p>
            <a:pPr indent="0">
              <a:buNone/>
            </a:pPr>
            <a:endParaRPr lang="da-DK" dirty="0"/>
          </a:p>
          <a:p>
            <a:pPr indent="0">
              <a:buNone/>
            </a:pPr>
            <a:r>
              <a:rPr lang="da-DK" dirty="0"/>
              <a:t>Dvs.:</a:t>
            </a:r>
          </a:p>
          <a:p>
            <a:pPr indent="0">
              <a:buNone/>
            </a:pPr>
            <a:r>
              <a:rPr lang="da-DK" dirty="0"/>
              <a:t>+ Der er ikke længere risiko for at se CPR-oplysninger i Personoverblikket, der ikke er opdateret</a:t>
            </a:r>
          </a:p>
          <a:p>
            <a:pPr indent="0">
              <a:buNone/>
            </a:pPr>
            <a:r>
              <a:rPr lang="da-DK" dirty="0"/>
              <a:t>+ Der kan ikke længere opstå situationen, hvor en borger efter en periode uden sager dukker op i en ny bopælskommune, men handleansvaret ”hænger” i den sidst kendte bopælskommune. (Med mindre der ligger en handlekommuneaftale, som ikke er udløbet.)</a:t>
            </a:r>
          </a:p>
          <a:p>
            <a:pPr indent="0">
              <a:buNone/>
            </a:pPr>
            <a:r>
              <a:rPr lang="da-DK" dirty="0"/>
              <a:t>+ Borgeren vil ikke fremstå som ukendt (fx ifm. indlæsning af træk) bare fordi deres seneste sag lukkede i sidste uge.</a:t>
            </a:r>
          </a:p>
        </p:txBody>
      </p:sp>
      <p:sp>
        <p:nvSpPr>
          <p:cNvPr id="4" name="Pladsholder til tekst 3">
            <a:extLst>
              <a:ext uri="{FF2B5EF4-FFF2-40B4-BE49-F238E27FC236}">
                <a16:creationId xmlns:a16="http://schemas.microsoft.com/office/drawing/2014/main" id="{E681331A-85AE-E8F8-6B22-1FFAC81D2DC0}"/>
              </a:ext>
            </a:extLst>
          </p:cNvPr>
          <p:cNvSpPr>
            <a:spLocks noGrp="1"/>
          </p:cNvSpPr>
          <p:nvPr>
            <p:ph type="body" sz="quarter" idx="11"/>
          </p:nvPr>
        </p:nvSpPr>
        <p:spPr/>
        <p:txBody>
          <a:bodyPr/>
          <a:lstStyle/>
          <a:p>
            <a:r>
              <a:rPr lang="da-DK" dirty="0"/>
              <a:t>Release 5.5 – 24. juni 2025</a:t>
            </a:r>
          </a:p>
        </p:txBody>
      </p:sp>
    </p:spTree>
    <p:extLst>
      <p:ext uri="{BB962C8B-B14F-4D97-AF65-F5344CB8AC3E}">
        <p14:creationId xmlns:p14="http://schemas.microsoft.com/office/powerpoint/2010/main" val="8319420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FDA28-74B9-C05A-2496-D85893A069C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FFB9A91-9E04-BF75-75C4-C82A278F7D53}"/>
              </a:ext>
            </a:extLst>
          </p:cNvPr>
          <p:cNvSpPr>
            <a:spLocks noGrp="1"/>
          </p:cNvSpPr>
          <p:nvPr>
            <p:ph type="title"/>
          </p:nvPr>
        </p:nvSpPr>
        <p:spPr/>
        <p:txBody>
          <a:bodyPr/>
          <a:lstStyle/>
          <a:p>
            <a:r>
              <a:rPr lang="da-DK" dirty="0"/>
              <a:t>MAF - Understøttelse af 6 års regel ved handlekommuneaftaler #1</a:t>
            </a:r>
            <a:br>
              <a:rPr lang="da-DK" dirty="0"/>
            </a:br>
            <a:br>
              <a:rPr lang="da-DK" dirty="0"/>
            </a:br>
            <a:endParaRPr lang="da-DK" sz="1600" dirty="0"/>
          </a:p>
        </p:txBody>
      </p:sp>
      <p:sp>
        <p:nvSpPr>
          <p:cNvPr id="3" name="Pladsholder til tekst 2">
            <a:extLst>
              <a:ext uri="{FF2B5EF4-FFF2-40B4-BE49-F238E27FC236}">
                <a16:creationId xmlns:a16="http://schemas.microsoft.com/office/drawing/2014/main" id="{C8C692E3-0E8D-08C4-3BB5-14E026DE5AB1}"/>
              </a:ext>
            </a:extLst>
          </p:cNvPr>
          <p:cNvSpPr>
            <a:spLocks noGrp="1"/>
          </p:cNvSpPr>
          <p:nvPr>
            <p:ph type="body" sz="quarter" idx="10"/>
          </p:nvPr>
        </p:nvSpPr>
        <p:spPr/>
        <p:txBody>
          <a:bodyPr/>
          <a:lstStyle/>
          <a:p>
            <a:r>
              <a:rPr lang="da-DK" dirty="0"/>
              <a:t>Reglen for 6 års regel har siden 2.2.2015 været ”</a:t>
            </a:r>
            <a:r>
              <a:rPr lang="da-DK" i="1" dirty="0"/>
              <a:t>… op til 6 år fra det tidspunkt, hvor pensionisten er fraflyttet tilkendelseskommunen</a:t>
            </a:r>
            <a:r>
              <a:rPr lang="da-DK" dirty="0"/>
              <a:t>”. Der har imidlertid ikke været nogen håndtering af de situationer, hvor borgeren ikke boede i tilkendelseskommunen. Som fx med en handlekommuneaftale jf. RSL §9 stk.9.</a:t>
            </a:r>
          </a:p>
          <a:p>
            <a:endParaRPr lang="da-DK" dirty="0"/>
          </a:p>
          <a:p>
            <a:r>
              <a:rPr lang="da-DK" dirty="0"/>
              <a:t>Det blev rettet med lovændringen pr. 1.1.2024 med </a:t>
            </a:r>
            <a:r>
              <a:rPr lang="da-DK" sz="1200" dirty="0"/>
              <a:t>§9c stk. 8 pkt. 6:</a:t>
            </a:r>
          </a:p>
          <a:p>
            <a:pPr indent="0">
              <a:buNone/>
            </a:pPr>
            <a:r>
              <a:rPr lang="da-DK" dirty="0"/>
              <a:t>”</a:t>
            </a:r>
            <a:r>
              <a:rPr lang="da-DK" i="1" dirty="0"/>
              <a:t>Er der indgået aftale efter § 9, stk. 9, regnes de 6 år i 1., 2. og 5. pkt. fra det tidspunkt, hvor pensionisten er fraflyttet den kommune, der ville have været handlekommune på tidspunktet for tilkendelsen, såfremt der ikke var indgået aftale efter § 9, stk. 9.</a:t>
            </a:r>
            <a:r>
              <a:rPr lang="da-DK" dirty="0"/>
              <a:t>”</a:t>
            </a:r>
          </a:p>
          <a:p>
            <a:pPr indent="0">
              <a:buNone/>
            </a:pPr>
            <a:r>
              <a:rPr lang="da-DK" dirty="0"/>
              <a:t>Altså: Hvis du ikke boede i den kommune der tilkender dig førtidspension, så tæller de 6 år fra du fraflytter den kommune, som du boede i da du fik tilkendt pensionen.</a:t>
            </a:r>
          </a:p>
          <a:p>
            <a:pPr indent="0">
              <a:buNone/>
            </a:pPr>
            <a:endParaRPr lang="da-DK" dirty="0"/>
          </a:p>
          <a:p>
            <a:pPr indent="0">
              <a:buNone/>
            </a:pPr>
            <a:r>
              <a:rPr lang="da-DK" dirty="0"/>
              <a:t>Det er nu understøttet i KP.</a:t>
            </a:r>
          </a:p>
        </p:txBody>
      </p:sp>
      <p:sp>
        <p:nvSpPr>
          <p:cNvPr id="4" name="Pladsholder til tekst 3">
            <a:extLst>
              <a:ext uri="{FF2B5EF4-FFF2-40B4-BE49-F238E27FC236}">
                <a16:creationId xmlns:a16="http://schemas.microsoft.com/office/drawing/2014/main" id="{FB8FF717-6F22-C9F4-09B5-1146A2355088}"/>
              </a:ext>
            </a:extLst>
          </p:cNvPr>
          <p:cNvSpPr>
            <a:spLocks noGrp="1"/>
          </p:cNvSpPr>
          <p:nvPr>
            <p:ph type="body" sz="quarter" idx="11"/>
          </p:nvPr>
        </p:nvSpPr>
        <p:spPr/>
        <p:txBody>
          <a:bodyPr/>
          <a:lstStyle/>
          <a:p>
            <a:r>
              <a:rPr lang="da-DK" dirty="0"/>
              <a:t>Release 5.5 – 24. juni 2025</a:t>
            </a:r>
          </a:p>
        </p:txBody>
      </p:sp>
    </p:spTree>
    <p:extLst>
      <p:ext uri="{BB962C8B-B14F-4D97-AF65-F5344CB8AC3E}">
        <p14:creationId xmlns:p14="http://schemas.microsoft.com/office/powerpoint/2010/main" val="37365178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6B4E1-E047-4CD8-6E6E-BC0C922674DD}"/>
            </a:ext>
          </a:extLst>
        </p:cNvPr>
        <p:cNvGrpSpPr/>
        <p:nvPr/>
      </p:nvGrpSpPr>
      <p:grpSpPr>
        <a:xfrm>
          <a:off x="0" y="0"/>
          <a:ext cx="0" cy="0"/>
          <a:chOff x="0" y="0"/>
          <a:chExt cx="0" cy="0"/>
        </a:xfrm>
      </p:grpSpPr>
      <p:sp>
        <p:nvSpPr>
          <p:cNvPr id="29" name="Rektangel 28">
            <a:extLst>
              <a:ext uri="{FF2B5EF4-FFF2-40B4-BE49-F238E27FC236}">
                <a16:creationId xmlns:a16="http://schemas.microsoft.com/office/drawing/2014/main" id="{DCA34364-DD14-1AB7-7FC6-4844A7BEB057}"/>
              </a:ext>
            </a:extLst>
          </p:cNvPr>
          <p:cNvSpPr/>
          <p:nvPr/>
        </p:nvSpPr>
        <p:spPr>
          <a:xfrm>
            <a:off x="466139" y="3694834"/>
            <a:ext cx="7436890" cy="1043444"/>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26" name="Rektangel 25">
            <a:extLst>
              <a:ext uri="{FF2B5EF4-FFF2-40B4-BE49-F238E27FC236}">
                <a16:creationId xmlns:a16="http://schemas.microsoft.com/office/drawing/2014/main" id="{EA001833-CEBB-D7B4-CDBE-91A54A88FBFA}"/>
              </a:ext>
            </a:extLst>
          </p:cNvPr>
          <p:cNvSpPr/>
          <p:nvPr/>
        </p:nvSpPr>
        <p:spPr>
          <a:xfrm>
            <a:off x="466139" y="2522716"/>
            <a:ext cx="7436890" cy="10434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2" name="Titel 1">
            <a:extLst>
              <a:ext uri="{FF2B5EF4-FFF2-40B4-BE49-F238E27FC236}">
                <a16:creationId xmlns:a16="http://schemas.microsoft.com/office/drawing/2014/main" id="{CED43444-12D5-6AEF-11E3-90AC24FD11F7}"/>
              </a:ext>
            </a:extLst>
          </p:cNvPr>
          <p:cNvSpPr>
            <a:spLocks noGrp="1"/>
          </p:cNvSpPr>
          <p:nvPr>
            <p:ph type="title"/>
          </p:nvPr>
        </p:nvSpPr>
        <p:spPr/>
        <p:txBody>
          <a:bodyPr/>
          <a:lstStyle/>
          <a:p>
            <a:r>
              <a:rPr lang="da-DK" dirty="0"/>
              <a:t>MAF - Understøttelse af 6 års regel ved handlekommuneaftaler #2</a:t>
            </a:r>
            <a:br>
              <a:rPr lang="da-DK" dirty="0"/>
            </a:br>
            <a:br>
              <a:rPr lang="da-DK" dirty="0"/>
            </a:br>
            <a:endParaRPr lang="da-DK" sz="1600" dirty="0"/>
          </a:p>
        </p:txBody>
      </p:sp>
      <p:sp>
        <p:nvSpPr>
          <p:cNvPr id="3" name="Pladsholder til tekst 2">
            <a:extLst>
              <a:ext uri="{FF2B5EF4-FFF2-40B4-BE49-F238E27FC236}">
                <a16:creationId xmlns:a16="http://schemas.microsoft.com/office/drawing/2014/main" id="{E8000BF8-6C7A-E345-899E-6DB578791769}"/>
              </a:ext>
            </a:extLst>
          </p:cNvPr>
          <p:cNvSpPr>
            <a:spLocks noGrp="1"/>
          </p:cNvSpPr>
          <p:nvPr>
            <p:ph type="body" sz="quarter" idx="10"/>
          </p:nvPr>
        </p:nvSpPr>
        <p:spPr/>
        <p:txBody>
          <a:bodyPr/>
          <a:lstStyle/>
          <a:p>
            <a:pPr indent="0">
              <a:buNone/>
            </a:pPr>
            <a:r>
              <a:rPr lang="da-DK" dirty="0"/>
              <a:t>Fra release 5.4 (april) har det været muligt at registrere handlekommuneaftaler i KP.</a:t>
            </a:r>
          </a:p>
          <a:p>
            <a:pPr indent="0">
              <a:buNone/>
            </a:pPr>
            <a:r>
              <a:rPr lang="da-DK" dirty="0"/>
              <a:t>Fra release 5.5 (juni) bliver det muligt at registrere handlekommuneaftaler tilbage i tid, og dermed få registreret, hvis der var en handlekommuneaftale på tilkendelsestidspunktet for en borgers førtidspension.</a:t>
            </a:r>
          </a:p>
          <a:p>
            <a:pPr indent="0">
              <a:buNone/>
            </a:pPr>
            <a:r>
              <a:rPr lang="da-DK" dirty="0"/>
              <a:t>Dermed kan vi beregne 6 års reglen i disse sager korrekt.</a:t>
            </a:r>
          </a:p>
          <a:p>
            <a:pPr indent="0">
              <a:buNone/>
            </a:pPr>
            <a:r>
              <a:rPr lang="da-DK" b="1" dirty="0"/>
              <a:t>Før:</a:t>
            </a:r>
          </a:p>
          <a:p>
            <a:pPr indent="0">
              <a:buNone/>
            </a:pPr>
            <a:endParaRPr lang="da-DK" dirty="0"/>
          </a:p>
          <a:p>
            <a:pPr indent="0">
              <a:buNone/>
            </a:pPr>
            <a:endParaRPr lang="da-DK" dirty="0"/>
          </a:p>
          <a:p>
            <a:pPr indent="0">
              <a:buNone/>
            </a:pPr>
            <a:endParaRPr lang="da-DK" dirty="0"/>
          </a:p>
          <a:p>
            <a:pPr indent="0">
              <a:buNone/>
            </a:pPr>
            <a:r>
              <a:rPr lang="da-DK" b="1" dirty="0"/>
              <a:t>Efter:</a:t>
            </a:r>
          </a:p>
          <a:p>
            <a:pPr indent="0">
              <a:buNone/>
            </a:pPr>
            <a:endParaRPr lang="da-DK" dirty="0"/>
          </a:p>
          <a:p>
            <a:pPr indent="0">
              <a:buNone/>
            </a:pPr>
            <a:endParaRPr lang="da-DK" dirty="0"/>
          </a:p>
        </p:txBody>
      </p:sp>
      <p:sp>
        <p:nvSpPr>
          <p:cNvPr id="4" name="Pladsholder til tekst 3">
            <a:extLst>
              <a:ext uri="{FF2B5EF4-FFF2-40B4-BE49-F238E27FC236}">
                <a16:creationId xmlns:a16="http://schemas.microsoft.com/office/drawing/2014/main" id="{04F6E172-F13E-1740-03A9-6A1A2199CC16}"/>
              </a:ext>
            </a:extLst>
          </p:cNvPr>
          <p:cNvSpPr>
            <a:spLocks noGrp="1"/>
          </p:cNvSpPr>
          <p:nvPr>
            <p:ph type="body" sz="quarter" idx="11"/>
          </p:nvPr>
        </p:nvSpPr>
        <p:spPr/>
        <p:txBody>
          <a:bodyPr/>
          <a:lstStyle/>
          <a:p>
            <a:r>
              <a:rPr lang="da-DK" dirty="0"/>
              <a:t>Release 5.5 – 24. juni 2025</a:t>
            </a:r>
          </a:p>
        </p:txBody>
      </p:sp>
      <p:sp>
        <p:nvSpPr>
          <p:cNvPr id="5" name="Rektangel 4">
            <a:extLst>
              <a:ext uri="{FF2B5EF4-FFF2-40B4-BE49-F238E27FC236}">
                <a16:creationId xmlns:a16="http://schemas.microsoft.com/office/drawing/2014/main" id="{033C93C5-00BE-7ED6-E855-13C05E97D282}"/>
              </a:ext>
            </a:extLst>
          </p:cNvPr>
          <p:cNvSpPr/>
          <p:nvPr/>
        </p:nvSpPr>
        <p:spPr>
          <a:xfrm>
            <a:off x="2971800" y="2730136"/>
            <a:ext cx="2116183" cy="97972"/>
          </a:xfrm>
          <a:prstGeom prst="rect">
            <a:avLst/>
          </a:prstGeom>
          <a:solidFill>
            <a:schemeClr val="accent3">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900" b="1" dirty="0">
                <a:latin typeface="Arial"/>
                <a:cs typeface="Arial"/>
              </a:rPr>
              <a:t>B - institutionsophold</a:t>
            </a:r>
          </a:p>
        </p:txBody>
      </p:sp>
      <p:sp>
        <p:nvSpPr>
          <p:cNvPr id="6" name="Rektangel 5">
            <a:extLst>
              <a:ext uri="{FF2B5EF4-FFF2-40B4-BE49-F238E27FC236}">
                <a16:creationId xmlns:a16="http://schemas.microsoft.com/office/drawing/2014/main" id="{0DAEABE7-EDE8-8323-2FAE-5875B217141A}"/>
              </a:ext>
            </a:extLst>
          </p:cNvPr>
          <p:cNvSpPr/>
          <p:nvPr/>
        </p:nvSpPr>
        <p:spPr>
          <a:xfrm>
            <a:off x="5087983" y="2730182"/>
            <a:ext cx="2116183" cy="97972"/>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900" b="1" dirty="0">
                <a:latin typeface="Arial"/>
                <a:cs typeface="Arial"/>
              </a:rPr>
              <a:t>C</a:t>
            </a:r>
          </a:p>
        </p:txBody>
      </p:sp>
      <p:sp>
        <p:nvSpPr>
          <p:cNvPr id="7" name="Rektangel 6">
            <a:extLst>
              <a:ext uri="{FF2B5EF4-FFF2-40B4-BE49-F238E27FC236}">
                <a16:creationId xmlns:a16="http://schemas.microsoft.com/office/drawing/2014/main" id="{056D7098-9FFF-60C0-2B6B-454464B20FAA}"/>
              </a:ext>
            </a:extLst>
          </p:cNvPr>
          <p:cNvSpPr/>
          <p:nvPr/>
        </p:nvSpPr>
        <p:spPr>
          <a:xfrm>
            <a:off x="1754778" y="2723558"/>
            <a:ext cx="1217022" cy="111127"/>
          </a:xfrm>
          <a:prstGeom prst="rect">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900" b="1" dirty="0">
                <a:latin typeface="Arial"/>
                <a:cs typeface="Arial"/>
              </a:rPr>
              <a:t>A</a:t>
            </a:r>
          </a:p>
        </p:txBody>
      </p:sp>
      <p:sp>
        <p:nvSpPr>
          <p:cNvPr id="8" name="Rektangel 7">
            <a:extLst>
              <a:ext uri="{FF2B5EF4-FFF2-40B4-BE49-F238E27FC236}">
                <a16:creationId xmlns:a16="http://schemas.microsoft.com/office/drawing/2014/main" id="{6577D53A-B810-DAD6-E125-753AA550E1CA}"/>
              </a:ext>
            </a:extLst>
          </p:cNvPr>
          <p:cNvSpPr/>
          <p:nvPr/>
        </p:nvSpPr>
        <p:spPr>
          <a:xfrm>
            <a:off x="468310" y="2730136"/>
            <a:ext cx="1497649" cy="10454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a-DK" sz="800" b="1" dirty="0">
                <a:solidFill>
                  <a:schemeClr val="tx1"/>
                </a:solidFill>
                <a:latin typeface="Arial"/>
                <a:cs typeface="Arial"/>
              </a:rPr>
              <a:t>Bopælskommune</a:t>
            </a:r>
          </a:p>
        </p:txBody>
      </p:sp>
      <p:sp>
        <p:nvSpPr>
          <p:cNvPr id="9" name="Rektangel 8">
            <a:extLst>
              <a:ext uri="{FF2B5EF4-FFF2-40B4-BE49-F238E27FC236}">
                <a16:creationId xmlns:a16="http://schemas.microsoft.com/office/drawing/2014/main" id="{F9627EF6-D2E0-B83E-ED0A-2DA50C047398}"/>
              </a:ext>
            </a:extLst>
          </p:cNvPr>
          <p:cNvSpPr/>
          <p:nvPr/>
        </p:nvSpPr>
        <p:spPr>
          <a:xfrm>
            <a:off x="2973981" y="2915191"/>
            <a:ext cx="2116183" cy="97972"/>
          </a:xfrm>
          <a:prstGeom prst="rect">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900" b="1" dirty="0">
                <a:latin typeface="Arial"/>
                <a:cs typeface="Arial"/>
              </a:rPr>
              <a:t>A</a:t>
            </a:r>
          </a:p>
        </p:txBody>
      </p:sp>
      <p:sp>
        <p:nvSpPr>
          <p:cNvPr id="10" name="Rektangel 9">
            <a:extLst>
              <a:ext uri="{FF2B5EF4-FFF2-40B4-BE49-F238E27FC236}">
                <a16:creationId xmlns:a16="http://schemas.microsoft.com/office/drawing/2014/main" id="{F652B518-A937-4378-BC7E-B2D57FB969CC}"/>
              </a:ext>
            </a:extLst>
          </p:cNvPr>
          <p:cNvSpPr/>
          <p:nvPr/>
        </p:nvSpPr>
        <p:spPr>
          <a:xfrm>
            <a:off x="5090164" y="2915237"/>
            <a:ext cx="2116183" cy="97972"/>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900" b="1" dirty="0">
                <a:latin typeface="Arial"/>
                <a:cs typeface="Arial"/>
              </a:rPr>
              <a:t>C</a:t>
            </a:r>
          </a:p>
        </p:txBody>
      </p:sp>
      <p:sp>
        <p:nvSpPr>
          <p:cNvPr id="11" name="Rektangel 10">
            <a:extLst>
              <a:ext uri="{FF2B5EF4-FFF2-40B4-BE49-F238E27FC236}">
                <a16:creationId xmlns:a16="http://schemas.microsoft.com/office/drawing/2014/main" id="{7A6FF178-79B9-4F6E-533F-35AA68457171}"/>
              </a:ext>
            </a:extLst>
          </p:cNvPr>
          <p:cNvSpPr/>
          <p:nvPr/>
        </p:nvSpPr>
        <p:spPr>
          <a:xfrm>
            <a:off x="1756959" y="2908613"/>
            <a:ext cx="1217022" cy="111127"/>
          </a:xfrm>
          <a:prstGeom prst="rect">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900" b="1" dirty="0">
                <a:latin typeface="Arial"/>
                <a:cs typeface="Arial"/>
              </a:rPr>
              <a:t>A</a:t>
            </a:r>
          </a:p>
        </p:txBody>
      </p:sp>
      <p:sp>
        <p:nvSpPr>
          <p:cNvPr id="12" name="Rektangel 11">
            <a:extLst>
              <a:ext uri="{FF2B5EF4-FFF2-40B4-BE49-F238E27FC236}">
                <a16:creationId xmlns:a16="http://schemas.microsoft.com/office/drawing/2014/main" id="{21CA678D-99BD-6A60-83EF-B7F93DD2E037}"/>
              </a:ext>
            </a:extLst>
          </p:cNvPr>
          <p:cNvSpPr/>
          <p:nvPr/>
        </p:nvSpPr>
        <p:spPr>
          <a:xfrm>
            <a:off x="470491" y="2915191"/>
            <a:ext cx="1497649" cy="10454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a-DK" sz="800" b="1" dirty="0">
                <a:solidFill>
                  <a:schemeClr val="tx1"/>
                </a:solidFill>
                <a:latin typeface="Arial"/>
                <a:cs typeface="Arial"/>
              </a:rPr>
              <a:t>Handlekommune</a:t>
            </a:r>
          </a:p>
        </p:txBody>
      </p:sp>
      <p:sp>
        <p:nvSpPr>
          <p:cNvPr id="14" name="Rektangel 13">
            <a:extLst>
              <a:ext uri="{FF2B5EF4-FFF2-40B4-BE49-F238E27FC236}">
                <a16:creationId xmlns:a16="http://schemas.microsoft.com/office/drawing/2014/main" id="{996992F3-CF61-B051-1CCF-F13E7542E18A}"/>
              </a:ext>
            </a:extLst>
          </p:cNvPr>
          <p:cNvSpPr/>
          <p:nvPr/>
        </p:nvSpPr>
        <p:spPr>
          <a:xfrm>
            <a:off x="5997307" y="3100293"/>
            <a:ext cx="1194531" cy="97972"/>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900" b="1" dirty="0">
                <a:latin typeface="Arial"/>
                <a:cs typeface="Arial"/>
              </a:rPr>
              <a:t>C</a:t>
            </a:r>
          </a:p>
        </p:txBody>
      </p:sp>
      <p:sp>
        <p:nvSpPr>
          <p:cNvPr id="15" name="Rektangel 14">
            <a:extLst>
              <a:ext uri="{FF2B5EF4-FFF2-40B4-BE49-F238E27FC236}">
                <a16:creationId xmlns:a16="http://schemas.microsoft.com/office/drawing/2014/main" id="{E7AD88C5-A686-9693-5DF8-20597C246885}"/>
              </a:ext>
            </a:extLst>
          </p:cNvPr>
          <p:cNvSpPr/>
          <p:nvPr/>
        </p:nvSpPr>
        <p:spPr>
          <a:xfrm>
            <a:off x="1752607" y="3093669"/>
            <a:ext cx="1217022" cy="111127"/>
          </a:xfrm>
          <a:prstGeom prst="rect">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900" b="1" dirty="0">
                <a:latin typeface="Arial"/>
                <a:cs typeface="Arial"/>
              </a:rPr>
              <a:t>A</a:t>
            </a:r>
          </a:p>
        </p:txBody>
      </p:sp>
      <p:sp>
        <p:nvSpPr>
          <p:cNvPr id="16" name="Rektangel 15">
            <a:extLst>
              <a:ext uri="{FF2B5EF4-FFF2-40B4-BE49-F238E27FC236}">
                <a16:creationId xmlns:a16="http://schemas.microsoft.com/office/drawing/2014/main" id="{086D4BD7-C4D7-C38D-FC84-8F0CE62CCC31}"/>
              </a:ext>
            </a:extLst>
          </p:cNvPr>
          <p:cNvSpPr/>
          <p:nvPr/>
        </p:nvSpPr>
        <p:spPr>
          <a:xfrm>
            <a:off x="466139" y="3100247"/>
            <a:ext cx="1497649" cy="10454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a-DK" sz="800" b="1" dirty="0">
                <a:solidFill>
                  <a:schemeClr val="tx1"/>
                </a:solidFill>
                <a:latin typeface="Arial"/>
                <a:cs typeface="Arial"/>
              </a:rPr>
              <a:t>Finansieringskommune</a:t>
            </a:r>
          </a:p>
        </p:txBody>
      </p:sp>
      <p:cxnSp>
        <p:nvCxnSpPr>
          <p:cNvPr id="18" name="Lige forbindelse 17">
            <a:extLst>
              <a:ext uri="{FF2B5EF4-FFF2-40B4-BE49-F238E27FC236}">
                <a16:creationId xmlns:a16="http://schemas.microsoft.com/office/drawing/2014/main" id="{7CDF432C-C4F5-81AB-DA25-69BF1C642EB7}"/>
              </a:ext>
            </a:extLst>
          </p:cNvPr>
          <p:cNvCxnSpPr/>
          <p:nvPr/>
        </p:nvCxnSpPr>
        <p:spPr bwMode="auto">
          <a:xfrm>
            <a:off x="3259183" y="2668019"/>
            <a:ext cx="0" cy="507952"/>
          </a:xfrm>
          <a:prstGeom prst="line">
            <a:avLst/>
          </a:prstGeom>
          <a:ln>
            <a:headEnd type="none" w="med" len="med"/>
            <a:tailEnd type="none" w="med" len="med"/>
          </a:ln>
          <a:extLst>
            <a:ext uri="{909E8E84-426E-40dd-AFC4-6F175D3DCCD1}">
              <a14:hiddenFill xmlns:a14="http://schemas.microsoft.com/office/drawing/2010/main" xmlns="">
                <a:noFill/>
              </a14:hiddenFill>
            </a:ext>
          </a:extLst>
        </p:spPr>
        <p:style>
          <a:lnRef idx="1">
            <a:schemeClr val="dk1"/>
          </a:lnRef>
          <a:fillRef idx="0">
            <a:schemeClr val="dk1"/>
          </a:fillRef>
          <a:effectRef idx="0">
            <a:schemeClr val="dk1"/>
          </a:effectRef>
          <a:fontRef idx="minor">
            <a:schemeClr val="tx1"/>
          </a:fontRef>
        </p:style>
      </p:cxnSp>
      <p:sp>
        <p:nvSpPr>
          <p:cNvPr id="19" name="Tekstfelt 18">
            <a:extLst>
              <a:ext uri="{FF2B5EF4-FFF2-40B4-BE49-F238E27FC236}">
                <a16:creationId xmlns:a16="http://schemas.microsoft.com/office/drawing/2014/main" id="{CA4C6743-C4EF-8A39-C5D8-8CDBD6CB075C}"/>
              </a:ext>
            </a:extLst>
          </p:cNvPr>
          <p:cNvSpPr txBox="1"/>
          <p:nvPr/>
        </p:nvSpPr>
        <p:spPr>
          <a:xfrm>
            <a:off x="2649276" y="2461484"/>
            <a:ext cx="1232872" cy="122464"/>
          </a:xfrm>
          <a:prstGeom prst="rect">
            <a:avLst/>
          </a:prstGeom>
          <a:noFill/>
          <a:ln>
            <a:noFill/>
          </a:ln>
        </p:spPr>
        <p:txBody>
          <a:bodyPr wrap="square" rtlCol="0">
            <a:noAutofit/>
          </a:bodyPr>
          <a:lstStyle/>
          <a:p>
            <a:pPr algn="l"/>
            <a:r>
              <a:rPr lang="da-DK" sz="900" b="1" dirty="0">
                <a:latin typeface="Helvetica" pitchFamily="2" charset="0"/>
                <a:cs typeface="Arial"/>
              </a:rPr>
              <a:t>Tilkendt FØP af A</a:t>
            </a:r>
          </a:p>
        </p:txBody>
      </p:sp>
      <p:sp>
        <p:nvSpPr>
          <p:cNvPr id="20" name="Rektangel 19">
            <a:extLst>
              <a:ext uri="{FF2B5EF4-FFF2-40B4-BE49-F238E27FC236}">
                <a16:creationId xmlns:a16="http://schemas.microsoft.com/office/drawing/2014/main" id="{D8B9F304-1C73-00C7-8B45-11DB68EAE8FC}"/>
              </a:ext>
            </a:extLst>
          </p:cNvPr>
          <p:cNvSpPr/>
          <p:nvPr/>
        </p:nvSpPr>
        <p:spPr>
          <a:xfrm>
            <a:off x="5085812" y="3100247"/>
            <a:ext cx="913314" cy="97972"/>
          </a:xfrm>
          <a:prstGeom prst="rect">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900" b="1" dirty="0">
                <a:latin typeface="Arial"/>
                <a:cs typeface="Arial"/>
              </a:rPr>
              <a:t>A 6 års regel</a:t>
            </a:r>
          </a:p>
        </p:txBody>
      </p:sp>
      <p:cxnSp>
        <p:nvCxnSpPr>
          <p:cNvPr id="22" name="Lige pilforbindelse 21">
            <a:extLst>
              <a:ext uri="{FF2B5EF4-FFF2-40B4-BE49-F238E27FC236}">
                <a16:creationId xmlns:a16="http://schemas.microsoft.com/office/drawing/2014/main" id="{B48F69D6-F0F0-36DF-31D1-83518E5D88E0}"/>
              </a:ext>
            </a:extLst>
          </p:cNvPr>
          <p:cNvCxnSpPr>
            <a:cxnSpLocks/>
          </p:cNvCxnSpPr>
          <p:nvPr/>
        </p:nvCxnSpPr>
        <p:spPr bwMode="auto">
          <a:xfrm flipV="1">
            <a:off x="3259183" y="3500844"/>
            <a:ext cx="2738124" cy="6573"/>
          </a:xfrm>
          <a:prstGeom prst="straightConnector1">
            <a:avLst/>
          </a:prstGeom>
          <a:noFill/>
          <a:ln w="9525" algn="ctr">
            <a:solidFill>
              <a:schemeClr val="tx1"/>
            </a:solidFill>
            <a:prstDash val="sysDot"/>
            <a:round/>
            <a:headEnd type="triangle"/>
            <a:tailEnd type="triangle"/>
          </a:ln>
          <a:extLst>
            <a:ext uri="{909E8E84-426E-40dd-AFC4-6F175D3DCCD1}">
              <a14:hiddenFill xmlns:a14="http://schemas.microsoft.com/office/drawing/2010/main" xmlns="">
                <a:noFill/>
              </a14:hiddenFill>
            </a:ext>
          </a:extLst>
        </p:spPr>
      </p:cxnSp>
      <p:sp>
        <p:nvSpPr>
          <p:cNvPr id="23" name="Tekstfelt 22">
            <a:extLst>
              <a:ext uri="{FF2B5EF4-FFF2-40B4-BE49-F238E27FC236}">
                <a16:creationId xmlns:a16="http://schemas.microsoft.com/office/drawing/2014/main" id="{52D5040F-6B8F-6FDA-733B-3EA05895B2EE}"/>
              </a:ext>
            </a:extLst>
          </p:cNvPr>
          <p:cNvSpPr txBox="1"/>
          <p:nvPr/>
        </p:nvSpPr>
        <p:spPr>
          <a:xfrm>
            <a:off x="3713899" y="3322050"/>
            <a:ext cx="1232872" cy="122464"/>
          </a:xfrm>
          <a:prstGeom prst="rect">
            <a:avLst/>
          </a:prstGeom>
          <a:noFill/>
          <a:ln>
            <a:noFill/>
          </a:ln>
        </p:spPr>
        <p:txBody>
          <a:bodyPr wrap="square" rtlCol="0">
            <a:noAutofit/>
          </a:bodyPr>
          <a:lstStyle/>
          <a:p>
            <a:pPr algn="l"/>
            <a:r>
              <a:rPr lang="da-DK" sz="900" b="1" dirty="0">
                <a:latin typeface="Helvetica" pitchFamily="2" charset="0"/>
                <a:cs typeface="Arial"/>
              </a:rPr>
              <a:t>6 års regel</a:t>
            </a:r>
          </a:p>
        </p:txBody>
      </p:sp>
      <p:sp>
        <p:nvSpPr>
          <p:cNvPr id="24" name="Rektangel 23">
            <a:extLst>
              <a:ext uri="{FF2B5EF4-FFF2-40B4-BE49-F238E27FC236}">
                <a16:creationId xmlns:a16="http://schemas.microsoft.com/office/drawing/2014/main" id="{D1454422-EB71-275E-EF0B-BB8429CF2906}"/>
              </a:ext>
            </a:extLst>
          </p:cNvPr>
          <p:cNvSpPr/>
          <p:nvPr/>
        </p:nvSpPr>
        <p:spPr>
          <a:xfrm>
            <a:off x="466139" y="3402868"/>
            <a:ext cx="1497649" cy="10454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a-DK" sz="800" b="1" dirty="0">
                <a:solidFill>
                  <a:schemeClr val="tx1"/>
                </a:solidFill>
                <a:latin typeface="Arial"/>
                <a:cs typeface="Arial"/>
              </a:rPr>
              <a:t>6 års regel</a:t>
            </a:r>
          </a:p>
        </p:txBody>
      </p:sp>
      <p:sp>
        <p:nvSpPr>
          <p:cNvPr id="30" name="Rektangel 29">
            <a:extLst>
              <a:ext uri="{FF2B5EF4-FFF2-40B4-BE49-F238E27FC236}">
                <a16:creationId xmlns:a16="http://schemas.microsoft.com/office/drawing/2014/main" id="{6F6AC285-0EB4-A567-C6A2-D4EC01B4405E}"/>
              </a:ext>
            </a:extLst>
          </p:cNvPr>
          <p:cNvSpPr/>
          <p:nvPr/>
        </p:nvSpPr>
        <p:spPr>
          <a:xfrm>
            <a:off x="2971800" y="3902254"/>
            <a:ext cx="2116183" cy="97972"/>
          </a:xfrm>
          <a:prstGeom prst="rect">
            <a:avLst/>
          </a:prstGeom>
          <a:solidFill>
            <a:schemeClr val="accent3">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900" b="1" dirty="0">
                <a:latin typeface="Arial"/>
                <a:cs typeface="Arial"/>
              </a:rPr>
              <a:t>B - institutionsophold</a:t>
            </a:r>
          </a:p>
        </p:txBody>
      </p:sp>
      <p:sp>
        <p:nvSpPr>
          <p:cNvPr id="48" name="Ellipse 47">
            <a:extLst>
              <a:ext uri="{FF2B5EF4-FFF2-40B4-BE49-F238E27FC236}">
                <a16:creationId xmlns:a16="http://schemas.microsoft.com/office/drawing/2014/main" id="{5420E3C2-3105-D794-6C27-1B653C02A575}"/>
              </a:ext>
            </a:extLst>
          </p:cNvPr>
          <p:cNvSpPr/>
          <p:nvPr/>
        </p:nvSpPr>
        <p:spPr>
          <a:xfrm>
            <a:off x="4946771" y="4006803"/>
            <a:ext cx="3217515" cy="1043444"/>
          </a:xfrm>
          <a:prstGeom prst="ellipse">
            <a:avLst/>
          </a:prstGeom>
          <a:noFill/>
          <a:ln w="79375">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31" name="Rektangel 30">
            <a:extLst>
              <a:ext uri="{FF2B5EF4-FFF2-40B4-BE49-F238E27FC236}">
                <a16:creationId xmlns:a16="http://schemas.microsoft.com/office/drawing/2014/main" id="{1A8ABC57-8242-4A24-696D-57D2F88F58CD}"/>
              </a:ext>
            </a:extLst>
          </p:cNvPr>
          <p:cNvSpPr/>
          <p:nvPr/>
        </p:nvSpPr>
        <p:spPr>
          <a:xfrm>
            <a:off x="5087983" y="3902300"/>
            <a:ext cx="2116183" cy="97972"/>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900" b="1" dirty="0">
                <a:latin typeface="Arial"/>
                <a:cs typeface="Arial"/>
              </a:rPr>
              <a:t>C</a:t>
            </a:r>
          </a:p>
        </p:txBody>
      </p:sp>
      <p:sp>
        <p:nvSpPr>
          <p:cNvPr id="32" name="Rektangel 31">
            <a:extLst>
              <a:ext uri="{FF2B5EF4-FFF2-40B4-BE49-F238E27FC236}">
                <a16:creationId xmlns:a16="http://schemas.microsoft.com/office/drawing/2014/main" id="{E7D4C31A-12EA-428B-1683-C6C7E44B41A3}"/>
              </a:ext>
            </a:extLst>
          </p:cNvPr>
          <p:cNvSpPr/>
          <p:nvPr/>
        </p:nvSpPr>
        <p:spPr>
          <a:xfrm>
            <a:off x="1754778" y="3895676"/>
            <a:ext cx="1217022" cy="111127"/>
          </a:xfrm>
          <a:prstGeom prst="rect">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900" b="1" dirty="0">
                <a:latin typeface="Arial"/>
                <a:cs typeface="Arial"/>
              </a:rPr>
              <a:t>A</a:t>
            </a:r>
          </a:p>
        </p:txBody>
      </p:sp>
      <p:sp>
        <p:nvSpPr>
          <p:cNvPr id="33" name="Rektangel 32">
            <a:extLst>
              <a:ext uri="{FF2B5EF4-FFF2-40B4-BE49-F238E27FC236}">
                <a16:creationId xmlns:a16="http://schemas.microsoft.com/office/drawing/2014/main" id="{3997AB54-6B32-889E-7837-9529EE8D1D61}"/>
              </a:ext>
            </a:extLst>
          </p:cNvPr>
          <p:cNvSpPr/>
          <p:nvPr/>
        </p:nvSpPr>
        <p:spPr>
          <a:xfrm>
            <a:off x="468310" y="3902254"/>
            <a:ext cx="1497649" cy="10454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a-DK" sz="800" b="1" dirty="0">
                <a:solidFill>
                  <a:schemeClr val="tx1"/>
                </a:solidFill>
                <a:latin typeface="Arial"/>
                <a:cs typeface="Arial"/>
              </a:rPr>
              <a:t>Bopælskommune</a:t>
            </a:r>
          </a:p>
        </p:txBody>
      </p:sp>
      <p:sp>
        <p:nvSpPr>
          <p:cNvPr id="34" name="Rektangel 33">
            <a:extLst>
              <a:ext uri="{FF2B5EF4-FFF2-40B4-BE49-F238E27FC236}">
                <a16:creationId xmlns:a16="http://schemas.microsoft.com/office/drawing/2014/main" id="{FE3F994D-688B-F53D-CD3F-6820551DFF9B}"/>
              </a:ext>
            </a:extLst>
          </p:cNvPr>
          <p:cNvSpPr/>
          <p:nvPr/>
        </p:nvSpPr>
        <p:spPr>
          <a:xfrm>
            <a:off x="2973981" y="4087309"/>
            <a:ext cx="2116183" cy="97972"/>
          </a:xfrm>
          <a:prstGeom prst="rect">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900" b="1" dirty="0">
                <a:latin typeface="Arial"/>
                <a:cs typeface="Arial"/>
              </a:rPr>
              <a:t>A</a:t>
            </a:r>
          </a:p>
        </p:txBody>
      </p:sp>
      <p:sp>
        <p:nvSpPr>
          <p:cNvPr id="35" name="Rektangel 34">
            <a:extLst>
              <a:ext uri="{FF2B5EF4-FFF2-40B4-BE49-F238E27FC236}">
                <a16:creationId xmlns:a16="http://schemas.microsoft.com/office/drawing/2014/main" id="{AFDBFFC0-9DA8-BA10-4B4B-D28EFB84FDD7}"/>
              </a:ext>
            </a:extLst>
          </p:cNvPr>
          <p:cNvSpPr/>
          <p:nvPr/>
        </p:nvSpPr>
        <p:spPr>
          <a:xfrm>
            <a:off x="5090164" y="4087355"/>
            <a:ext cx="2116183" cy="97972"/>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900" b="1" dirty="0">
                <a:latin typeface="Arial"/>
                <a:cs typeface="Arial"/>
              </a:rPr>
              <a:t>C</a:t>
            </a:r>
          </a:p>
        </p:txBody>
      </p:sp>
      <p:sp>
        <p:nvSpPr>
          <p:cNvPr id="36" name="Rektangel 35">
            <a:extLst>
              <a:ext uri="{FF2B5EF4-FFF2-40B4-BE49-F238E27FC236}">
                <a16:creationId xmlns:a16="http://schemas.microsoft.com/office/drawing/2014/main" id="{41E3C80D-15DE-D5AA-0B40-AFDA2E772296}"/>
              </a:ext>
            </a:extLst>
          </p:cNvPr>
          <p:cNvSpPr/>
          <p:nvPr/>
        </p:nvSpPr>
        <p:spPr>
          <a:xfrm>
            <a:off x="1756959" y="4080731"/>
            <a:ext cx="1217022" cy="111127"/>
          </a:xfrm>
          <a:prstGeom prst="rect">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900" b="1" dirty="0">
                <a:latin typeface="Arial"/>
                <a:cs typeface="Arial"/>
              </a:rPr>
              <a:t>A</a:t>
            </a:r>
          </a:p>
        </p:txBody>
      </p:sp>
      <p:sp>
        <p:nvSpPr>
          <p:cNvPr id="37" name="Rektangel 36">
            <a:extLst>
              <a:ext uri="{FF2B5EF4-FFF2-40B4-BE49-F238E27FC236}">
                <a16:creationId xmlns:a16="http://schemas.microsoft.com/office/drawing/2014/main" id="{1A865673-5998-007B-0717-90A9681157F0}"/>
              </a:ext>
            </a:extLst>
          </p:cNvPr>
          <p:cNvSpPr/>
          <p:nvPr/>
        </p:nvSpPr>
        <p:spPr>
          <a:xfrm>
            <a:off x="470491" y="4087309"/>
            <a:ext cx="1497649" cy="10454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a-DK" sz="800" b="1" dirty="0">
                <a:solidFill>
                  <a:schemeClr val="tx1"/>
                </a:solidFill>
                <a:latin typeface="Arial"/>
                <a:cs typeface="Arial"/>
              </a:rPr>
              <a:t>Handlekommune</a:t>
            </a:r>
          </a:p>
        </p:txBody>
      </p:sp>
      <p:sp>
        <p:nvSpPr>
          <p:cNvPr id="40" name="Rektangel 39">
            <a:extLst>
              <a:ext uri="{FF2B5EF4-FFF2-40B4-BE49-F238E27FC236}">
                <a16:creationId xmlns:a16="http://schemas.microsoft.com/office/drawing/2014/main" id="{E6A7F8BA-2363-3E7A-5727-083CEAEFDD93}"/>
              </a:ext>
            </a:extLst>
          </p:cNvPr>
          <p:cNvSpPr/>
          <p:nvPr/>
        </p:nvSpPr>
        <p:spPr>
          <a:xfrm>
            <a:off x="1752607" y="4265787"/>
            <a:ext cx="1217022" cy="111127"/>
          </a:xfrm>
          <a:prstGeom prst="rect">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900" b="1" dirty="0">
                <a:latin typeface="Arial"/>
                <a:cs typeface="Arial"/>
              </a:rPr>
              <a:t>A</a:t>
            </a:r>
          </a:p>
        </p:txBody>
      </p:sp>
      <p:sp>
        <p:nvSpPr>
          <p:cNvPr id="41" name="Rektangel 40">
            <a:extLst>
              <a:ext uri="{FF2B5EF4-FFF2-40B4-BE49-F238E27FC236}">
                <a16:creationId xmlns:a16="http://schemas.microsoft.com/office/drawing/2014/main" id="{7921521F-45AE-E497-E1E7-A965554E0A56}"/>
              </a:ext>
            </a:extLst>
          </p:cNvPr>
          <p:cNvSpPr/>
          <p:nvPr/>
        </p:nvSpPr>
        <p:spPr>
          <a:xfrm>
            <a:off x="466139" y="4272365"/>
            <a:ext cx="1497649" cy="10454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a-DK" sz="800" b="1" dirty="0">
                <a:solidFill>
                  <a:schemeClr val="tx1"/>
                </a:solidFill>
                <a:latin typeface="Arial"/>
                <a:cs typeface="Arial"/>
              </a:rPr>
              <a:t>Finansieringskommune</a:t>
            </a:r>
          </a:p>
        </p:txBody>
      </p:sp>
      <p:cxnSp>
        <p:nvCxnSpPr>
          <p:cNvPr id="42" name="Lige forbindelse 41">
            <a:extLst>
              <a:ext uri="{FF2B5EF4-FFF2-40B4-BE49-F238E27FC236}">
                <a16:creationId xmlns:a16="http://schemas.microsoft.com/office/drawing/2014/main" id="{2ADD047E-194B-FEE9-A031-1C0F3372AA20}"/>
              </a:ext>
            </a:extLst>
          </p:cNvPr>
          <p:cNvCxnSpPr/>
          <p:nvPr/>
        </p:nvCxnSpPr>
        <p:spPr bwMode="auto">
          <a:xfrm>
            <a:off x="3259183" y="3840137"/>
            <a:ext cx="0" cy="507952"/>
          </a:xfrm>
          <a:prstGeom prst="line">
            <a:avLst/>
          </a:prstGeom>
          <a:ln>
            <a:headEnd type="none" w="med" len="med"/>
            <a:tailEnd type="none" w="med" len="med"/>
          </a:ln>
          <a:extLst>
            <a:ext uri="{909E8E84-426E-40dd-AFC4-6F175D3DCCD1}">
              <a14:hiddenFill xmlns:a14="http://schemas.microsoft.com/office/drawing/2010/main" xmlns="">
                <a:noFill/>
              </a14:hiddenFill>
            </a:ext>
          </a:extLst>
        </p:spPr>
        <p:style>
          <a:lnRef idx="1">
            <a:schemeClr val="dk1"/>
          </a:lnRef>
          <a:fillRef idx="0">
            <a:schemeClr val="dk1"/>
          </a:fillRef>
          <a:effectRef idx="0">
            <a:schemeClr val="dk1"/>
          </a:effectRef>
          <a:fontRef idx="minor">
            <a:schemeClr val="tx1"/>
          </a:fontRef>
        </p:style>
      </p:cxnSp>
      <p:sp>
        <p:nvSpPr>
          <p:cNvPr id="43" name="Tekstfelt 42">
            <a:extLst>
              <a:ext uri="{FF2B5EF4-FFF2-40B4-BE49-F238E27FC236}">
                <a16:creationId xmlns:a16="http://schemas.microsoft.com/office/drawing/2014/main" id="{2A654EBE-9D70-34B3-EF89-F10A1DFD6550}"/>
              </a:ext>
            </a:extLst>
          </p:cNvPr>
          <p:cNvSpPr txBox="1"/>
          <p:nvPr/>
        </p:nvSpPr>
        <p:spPr>
          <a:xfrm>
            <a:off x="2649276" y="3633602"/>
            <a:ext cx="1232872" cy="122464"/>
          </a:xfrm>
          <a:prstGeom prst="rect">
            <a:avLst/>
          </a:prstGeom>
          <a:noFill/>
          <a:ln>
            <a:noFill/>
          </a:ln>
        </p:spPr>
        <p:txBody>
          <a:bodyPr wrap="square" rtlCol="0">
            <a:noAutofit/>
          </a:bodyPr>
          <a:lstStyle/>
          <a:p>
            <a:pPr algn="l"/>
            <a:r>
              <a:rPr lang="da-DK" sz="900" b="1" dirty="0">
                <a:latin typeface="Helvetica" pitchFamily="2" charset="0"/>
                <a:cs typeface="Arial"/>
              </a:rPr>
              <a:t>Tilkendt FØP af A</a:t>
            </a:r>
          </a:p>
        </p:txBody>
      </p:sp>
      <p:sp>
        <p:nvSpPr>
          <p:cNvPr id="44" name="Rektangel 43">
            <a:extLst>
              <a:ext uri="{FF2B5EF4-FFF2-40B4-BE49-F238E27FC236}">
                <a16:creationId xmlns:a16="http://schemas.microsoft.com/office/drawing/2014/main" id="{F7B05B61-7D7E-7E92-78CD-61A7FA3E0B39}"/>
              </a:ext>
            </a:extLst>
          </p:cNvPr>
          <p:cNvSpPr/>
          <p:nvPr/>
        </p:nvSpPr>
        <p:spPr>
          <a:xfrm>
            <a:off x="5085811" y="4272365"/>
            <a:ext cx="2101229" cy="97972"/>
          </a:xfrm>
          <a:prstGeom prst="rect">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900" b="1" dirty="0">
                <a:latin typeface="Arial"/>
                <a:cs typeface="Arial"/>
              </a:rPr>
              <a:t>A 6 års regel</a:t>
            </a:r>
          </a:p>
        </p:txBody>
      </p:sp>
      <p:cxnSp>
        <p:nvCxnSpPr>
          <p:cNvPr id="45" name="Lige pilforbindelse 44">
            <a:extLst>
              <a:ext uri="{FF2B5EF4-FFF2-40B4-BE49-F238E27FC236}">
                <a16:creationId xmlns:a16="http://schemas.microsoft.com/office/drawing/2014/main" id="{801C6514-AF12-AE9E-CE97-23765C7973BA}"/>
              </a:ext>
            </a:extLst>
          </p:cNvPr>
          <p:cNvCxnSpPr>
            <a:cxnSpLocks/>
          </p:cNvCxnSpPr>
          <p:nvPr/>
        </p:nvCxnSpPr>
        <p:spPr bwMode="auto">
          <a:xfrm flipV="1">
            <a:off x="5085812" y="4659790"/>
            <a:ext cx="2738124" cy="6573"/>
          </a:xfrm>
          <a:prstGeom prst="straightConnector1">
            <a:avLst/>
          </a:prstGeom>
          <a:noFill/>
          <a:ln w="9525" algn="ctr">
            <a:solidFill>
              <a:schemeClr val="tx1"/>
            </a:solidFill>
            <a:prstDash val="sysDot"/>
            <a:round/>
            <a:headEnd type="triangle"/>
            <a:tailEnd type="triangle"/>
          </a:ln>
          <a:extLst>
            <a:ext uri="{909E8E84-426E-40dd-AFC4-6F175D3DCCD1}">
              <a14:hiddenFill xmlns:a14="http://schemas.microsoft.com/office/drawing/2010/main" xmlns="">
                <a:noFill/>
              </a14:hiddenFill>
            </a:ext>
          </a:extLst>
        </p:spPr>
      </p:cxnSp>
      <p:sp>
        <p:nvSpPr>
          <p:cNvPr id="46" name="Tekstfelt 45">
            <a:extLst>
              <a:ext uri="{FF2B5EF4-FFF2-40B4-BE49-F238E27FC236}">
                <a16:creationId xmlns:a16="http://schemas.microsoft.com/office/drawing/2014/main" id="{7EA32AD4-301D-C95F-F930-0B6419C3F125}"/>
              </a:ext>
            </a:extLst>
          </p:cNvPr>
          <p:cNvSpPr txBox="1"/>
          <p:nvPr/>
        </p:nvSpPr>
        <p:spPr>
          <a:xfrm>
            <a:off x="5954169" y="4494168"/>
            <a:ext cx="1232872" cy="122464"/>
          </a:xfrm>
          <a:prstGeom prst="rect">
            <a:avLst/>
          </a:prstGeom>
          <a:noFill/>
          <a:ln>
            <a:noFill/>
          </a:ln>
        </p:spPr>
        <p:txBody>
          <a:bodyPr wrap="square" rtlCol="0">
            <a:noAutofit/>
          </a:bodyPr>
          <a:lstStyle/>
          <a:p>
            <a:pPr algn="l"/>
            <a:r>
              <a:rPr lang="da-DK" sz="900" b="1" dirty="0">
                <a:latin typeface="Helvetica" pitchFamily="2" charset="0"/>
                <a:cs typeface="Arial"/>
              </a:rPr>
              <a:t>6 års regel</a:t>
            </a:r>
          </a:p>
        </p:txBody>
      </p:sp>
      <p:sp>
        <p:nvSpPr>
          <p:cNvPr id="47" name="Rektangel 46">
            <a:extLst>
              <a:ext uri="{FF2B5EF4-FFF2-40B4-BE49-F238E27FC236}">
                <a16:creationId xmlns:a16="http://schemas.microsoft.com/office/drawing/2014/main" id="{1D787CE5-BAF1-95A3-8D50-7955062FF960}"/>
              </a:ext>
            </a:extLst>
          </p:cNvPr>
          <p:cNvSpPr/>
          <p:nvPr/>
        </p:nvSpPr>
        <p:spPr>
          <a:xfrm>
            <a:off x="466139" y="4574986"/>
            <a:ext cx="1497649" cy="10454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a-DK" sz="800" b="1" dirty="0">
                <a:solidFill>
                  <a:schemeClr val="tx1"/>
                </a:solidFill>
                <a:latin typeface="Arial"/>
                <a:cs typeface="Arial"/>
              </a:rPr>
              <a:t>6 års regel</a:t>
            </a:r>
          </a:p>
        </p:txBody>
      </p:sp>
      <p:sp>
        <p:nvSpPr>
          <p:cNvPr id="38" name="Rektangel 37">
            <a:extLst>
              <a:ext uri="{FF2B5EF4-FFF2-40B4-BE49-F238E27FC236}">
                <a16:creationId xmlns:a16="http://schemas.microsoft.com/office/drawing/2014/main" id="{B9BD9988-0D05-2375-FD52-E084861EBECC}"/>
              </a:ext>
            </a:extLst>
          </p:cNvPr>
          <p:cNvSpPr/>
          <p:nvPr/>
        </p:nvSpPr>
        <p:spPr>
          <a:xfrm>
            <a:off x="2969629" y="4272365"/>
            <a:ext cx="2116183" cy="97972"/>
          </a:xfrm>
          <a:prstGeom prst="rect">
            <a:avLst/>
          </a:prstGeom>
          <a:solidFill>
            <a:srgbClr val="E3061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900" b="1" dirty="0">
                <a:latin typeface="Arial"/>
                <a:cs typeface="Arial"/>
              </a:rPr>
              <a:t>A - institutionsregel</a:t>
            </a:r>
          </a:p>
        </p:txBody>
      </p:sp>
      <p:sp>
        <p:nvSpPr>
          <p:cNvPr id="13" name="Rektangel 12">
            <a:extLst>
              <a:ext uri="{FF2B5EF4-FFF2-40B4-BE49-F238E27FC236}">
                <a16:creationId xmlns:a16="http://schemas.microsoft.com/office/drawing/2014/main" id="{674AFD6C-DF6C-D05A-3F2F-75570D41B6A2}"/>
              </a:ext>
            </a:extLst>
          </p:cNvPr>
          <p:cNvSpPr/>
          <p:nvPr/>
        </p:nvSpPr>
        <p:spPr>
          <a:xfrm>
            <a:off x="2969629" y="3100247"/>
            <a:ext cx="2116183" cy="97972"/>
          </a:xfrm>
          <a:prstGeom prst="rect">
            <a:avLst/>
          </a:prstGeom>
          <a:solidFill>
            <a:srgbClr val="E3061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900" b="1" dirty="0">
                <a:latin typeface="Arial"/>
                <a:cs typeface="Arial"/>
              </a:rPr>
              <a:t>A - institutionsregel</a:t>
            </a:r>
          </a:p>
        </p:txBody>
      </p:sp>
    </p:spTree>
    <p:extLst>
      <p:ext uri="{BB962C8B-B14F-4D97-AF65-F5344CB8AC3E}">
        <p14:creationId xmlns:p14="http://schemas.microsoft.com/office/powerpoint/2010/main" val="227920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331A2C-42EF-1FB3-0D1F-9E6524CEA98C}"/>
              </a:ext>
            </a:extLst>
          </p:cNvPr>
          <p:cNvSpPr>
            <a:spLocks noGrp="1"/>
          </p:cNvSpPr>
          <p:nvPr>
            <p:ph type="title"/>
          </p:nvPr>
        </p:nvSpPr>
        <p:spPr/>
        <p:txBody>
          <a:bodyPr/>
          <a:lstStyle/>
          <a:p>
            <a:r>
              <a:rPr lang="da-DK" dirty="0"/>
              <a:t>MAF - Understøttelse af 6 års regel ved handlekommuneaftaler #3</a:t>
            </a:r>
          </a:p>
        </p:txBody>
      </p:sp>
      <p:sp>
        <p:nvSpPr>
          <p:cNvPr id="3" name="Pladsholder til tekst 2">
            <a:extLst>
              <a:ext uri="{FF2B5EF4-FFF2-40B4-BE49-F238E27FC236}">
                <a16:creationId xmlns:a16="http://schemas.microsoft.com/office/drawing/2014/main" id="{1EAF54F4-4E7B-D41E-5B6F-E0570DB7ABF6}"/>
              </a:ext>
            </a:extLst>
          </p:cNvPr>
          <p:cNvSpPr>
            <a:spLocks noGrp="1"/>
          </p:cNvSpPr>
          <p:nvPr>
            <p:ph type="body" sz="quarter" idx="10"/>
          </p:nvPr>
        </p:nvSpPr>
        <p:spPr/>
        <p:txBody>
          <a:bodyPr/>
          <a:lstStyle/>
          <a:p>
            <a:r>
              <a:rPr lang="da-DK" dirty="0"/>
              <a:t>For at aktivere den ”nye” MAF-regel skal der registreres en handlekommuneaftale i perioden hvor borger blev tilkendt førtidspension.</a:t>
            </a:r>
          </a:p>
          <a:p>
            <a:r>
              <a:rPr lang="da-DK" dirty="0"/>
              <a:t>Årsag skal være registreret som ”overdraget efter </a:t>
            </a:r>
          </a:p>
          <a:p>
            <a:pPr indent="0">
              <a:buNone/>
            </a:pPr>
            <a:r>
              <a:rPr lang="da-DK" dirty="0"/>
              <a:t>aftale (§9 stk.9)”, da det er specifikt nævnt i loven.</a:t>
            </a:r>
          </a:p>
          <a:p>
            <a:endParaRPr lang="da-DK" dirty="0"/>
          </a:p>
          <a:p>
            <a:r>
              <a:rPr lang="da-DK" dirty="0"/>
              <a:t>Den afledte konsekvens af registreringen kan ses </a:t>
            </a:r>
          </a:p>
          <a:p>
            <a:pPr indent="0">
              <a:buNone/>
            </a:pPr>
            <a:r>
              <a:rPr lang="da-DK" dirty="0"/>
              <a:t>af Finansieringshistorik fanen efterfølgende. Her kan </a:t>
            </a:r>
          </a:p>
          <a:p>
            <a:pPr indent="0">
              <a:buNone/>
            </a:pPr>
            <a:r>
              <a:rPr lang="da-DK" dirty="0"/>
              <a:t>man også se alle registreringer af manuel </a:t>
            </a:r>
          </a:p>
          <a:p>
            <a:pPr indent="0">
              <a:buNone/>
            </a:pPr>
            <a:r>
              <a:rPr lang="da-DK" dirty="0"/>
              <a:t>handlekommune.</a:t>
            </a:r>
          </a:p>
          <a:p>
            <a:endParaRPr lang="da-DK" dirty="0"/>
          </a:p>
          <a:p>
            <a:r>
              <a:rPr lang="da-DK" dirty="0"/>
              <a:t>Bemærk! at loven forudsætter at begge kommuner indgik en aftale og at borger samtykkede til overdragelse af handleansvaret.</a:t>
            </a:r>
          </a:p>
        </p:txBody>
      </p:sp>
      <p:sp>
        <p:nvSpPr>
          <p:cNvPr id="4" name="Pladsholder til tekst 3">
            <a:extLst>
              <a:ext uri="{FF2B5EF4-FFF2-40B4-BE49-F238E27FC236}">
                <a16:creationId xmlns:a16="http://schemas.microsoft.com/office/drawing/2014/main" id="{4655D58C-7A6A-A93B-E873-B9C7C75CB952}"/>
              </a:ext>
            </a:extLst>
          </p:cNvPr>
          <p:cNvSpPr>
            <a:spLocks noGrp="1"/>
          </p:cNvSpPr>
          <p:nvPr>
            <p:ph type="body" sz="quarter" idx="11"/>
          </p:nvPr>
        </p:nvSpPr>
        <p:spPr/>
        <p:txBody>
          <a:bodyPr/>
          <a:lstStyle/>
          <a:p>
            <a:r>
              <a:rPr lang="da-DK" dirty="0"/>
              <a:t>Release 5.5 – 24. juni 2025</a:t>
            </a:r>
          </a:p>
        </p:txBody>
      </p:sp>
      <p:pic>
        <p:nvPicPr>
          <p:cNvPr id="6" name="Billede 5">
            <a:extLst>
              <a:ext uri="{FF2B5EF4-FFF2-40B4-BE49-F238E27FC236}">
                <a16:creationId xmlns:a16="http://schemas.microsoft.com/office/drawing/2014/main" id="{4A76BF59-96EE-05E3-64D1-28626A19347E}"/>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392000" y="1661372"/>
            <a:ext cx="4140000" cy="254791"/>
          </a:xfrm>
          <a:prstGeom prst="rect">
            <a:avLst/>
          </a:prstGeom>
        </p:spPr>
      </p:pic>
      <p:pic>
        <p:nvPicPr>
          <p:cNvPr id="9" name="Billede 8">
            <a:extLst>
              <a:ext uri="{FF2B5EF4-FFF2-40B4-BE49-F238E27FC236}">
                <a16:creationId xmlns:a16="http://schemas.microsoft.com/office/drawing/2014/main" id="{6963673C-02DE-9F84-69BB-1A248CB255CA}"/>
              </a:ext>
            </a:extLst>
          </p:cNvPr>
          <p:cNvPicPr>
            <a:picLocks noChangeAspect="1"/>
          </p:cNvPicPr>
          <p:nvPr/>
        </p:nvPicPr>
        <p:blipFill>
          <a:blip r:embed="rId3"/>
          <a:stretch>
            <a:fillRect/>
          </a:stretch>
        </p:blipFill>
        <p:spPr>
          <a:xfrm>
            <a:off x="4384800" y="1932065"/>
            <a:ext cx="4132800" cy="2239114"/>
          </a:xfrm>
          <a:prstGeom prst="rect">
            <a:avLst/>
          </a:prstGeom>
        </p:spPr>
      </p:pic>
    </p:spTree>
    <p:extLst>
      <p:ext uri="{BB962C8B-B14F-4D97-AF65-F5344CB8AC3E}">
        <p14:creationId xmlns:p14="http://schemas.microsoft.com/office/powerpoint/2010/main" val="1595784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pic>
        <p:nvPicPr>
          <p:cNvPr id="5" name="Grafik 4" descr="Højrepegende baghåndsindeks med massiv udfyldning">
            <a:extLst>
              <a:ext uri="{FF2B5EF4-FFF2-40B4-BE49-F238E27FC236}">
                <a16:creationId xmlns:a16="http://schemas.microsoft.com/office/drawing/2014/main" id="{87D3C176-60F5-80FC-0016-0657D0F95C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6777068" flipV="1">
            <a:off x="3947345" y="1399586"/>
            <a:ext cx="1670932" cy="1670932"/>
          </a:xfrm>
          <a:prstGeom prst="rect">
            <a:avLst/>
          </a:prstGeom>
        </p:spPr>
      </p:pic>
      <p:pic>
        <p:nvPicPr>
          <p:cNvPr id="7" name="Grafik 6" descr="Jordklode: Afrika og Europa med massiv udfyldning">
            <a:extLst>
              <a:ext uri="{FF2B5EF4-FFF2-40B4-BE49-F238E27FC236}">
                <a16:creationId xmlns:a16="http://schemas.microsoft.com/office/drawing/2014/main" id="{32EFA359-07AA-C6C7-AF1B-F95DA4CF2B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67665" y="2235052"/>
            <a:ext cx="1885393" cy="1885393"/>
          </a:xfrm>
          <a:prstGeom prst="rect">
            <a:avLst/>
          </a:prstGeom>
        </p:spPr>
      </p:pic>
    </p:spTree>
    <p:extLst>
      <p:ext uri="{BB962C8B-B14F-4D97-AF65-F5344CB8AC3E}">
        <p14:creationId xmlns:p14="http://schemas.microsoft.com/office/powerpoint/2010/main" val="19376214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75B40-4FD0-9471-BBED-4750D66458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DB2B8BB-D01E-D507-C4F4-AF8BDA5BD640}"/>
              </a:ext>
            </a:extLst>
          </p:cNvPr>
          <p:cNvSpPr>
            <a:spLocks noGrp="1"/>
          </p:cNvSpPr>
          <p:nvPr>
            <p:ph type="title"/>
          </p:nvPr>
        </p:nvSpPr>
        <p:spPr/>
        <p:txBody>
          <a:bodyPr/>
          <a:lstStyle/>
          <a:p>
            <a:r>
              <a:rPr lang="da-DK" dirty="0"/>
              <a:t>MAF - Understøttelse af 6 års regel ved handlekommuneaftaler #4 – Proces ved </a:t>
            </a:r>
            <a:r>
              <a:rPr lang="da-DK" dirty="0" err="1"/>
              <a:t>nytilkendelser</a:t>
            </a:r>
            <a:endParaRPr lang="da-DK" dirty="0"/>
          </a:p>
        </p:txBody>
      </p:sp>
      <p:sp>
        <p:nvSpPr>
          <p:cNvPr id="3" name="Pladsholder til tekst 2">
            <a:extLst>
              <a:ext uri="{FF2B5EF4-FFF2-40B4-BE49-F238E27FC236}">
                <a16:creationId xmlns:a16="http://schemas.microsoft.com/office/drawing/2014/main" id="{8FA7CD16-C2EF-456B-B679-152F78A41605}"/>
              </a:ext>
            </a:extLst>
          </p:cNvPr>
          <p:cNvSpPr>
            <a:spLocks noGrp="1"/>
          </p:cNvSpPr>
          <p:nvPr>
            <p:ph type="body" sz="quarter" idx="10"/>
          </p:nvPr>
        </p:nvSpPr>
        <p:spPr/>
        <p:txBody>
          <a:bodyPr/>
          <a:lstStyle/>
          <a:p>
            <a:r>
              <a:rPr lang="da-DK" dirty="0"/>
              <a:t>Handleansvaret i KP ligger i udgangspunktet i bopælskommunen.</a:t>
            </a:r>
          </a:p>
          <a:p>
            <a:r>
              <a:rPr lang="da-DK" dirty="0"/>
              <a:t>Hvis en anden kommune skal kunne registrere en tilkendelse af førtidspension, skal der registreres en handlekommuneaftale af den kommune som har handleansvaret (bopælskommunen). Den vil flytte borgeren til den nye handlekommune ifm. den daglige flytning i løbet af natten.</a:t>
            </a:r>
          </a:p>
          <a:p>
            <a:r>
              <a:rPr lang="da-DK" dirty="0"/>
              <a:t>Når aftalen har taget effekt, kan der oprettes en førtidspensionsbevilling og der kan sendes en UDK251 blank til Udbetaling Danmark fra KP. Det gøres som hidtil med Opret bevilling.</a:t>
            </a:r>
          </a:p>
          <a:p>
            <a:endParaRPr lang="da-DK" dirty="0"/>
          </a:p>
          <a:p>
            <a:pPr indent="0">
              <a:buNone/>
            </a:pPr>
            <a:r>
              <a:rPr lang="da-DK" dirty="0"/>
              <a:t>NB! Ved afsendelse af UDK251 fra KP sættes Tilkendelseskommune </a:t>
            </a:r>
          </a:p>
          <a:p>
            <a:pPr indent="0">
              <a:buNone/>
            </a:pPr>
            <a:r>
              <a:rPr lang="da-DK" dirty="0"/>
              <a:t>til den kommune, som afsender blanketten.</a:t>
            </a:r>
          </a:p>
          <a:p>
            <a:endParaRPr lang="da-DK" dirty="0"/>
          </a:p>
          <a:p>
            <a:endParaRPr lang="da-DK" dirty="0"/>
          </a:p>
        </p:txBody>
      </p:sp>
      <p:sp>
        <p:nvSpPr>
          <p:cNvPr id="4" name="Pladsholder til tekst 3">
            <a:extLst>
              <a:ext uri="{FF2B5EF4-FFF2-40B4-BE49-F238E27FC236}">
                <a16:creationId xmlns:a16="http://schemas.microsoft.com/office/drawing/2014/main" id="{488503F6-5A75-5D86-75CE-015FD610F9F5}"/>
              </a:ext>
            </a:extLst>
          </p:cNvPr>
          <p:cNvSpPr>
            <a:spLocks noGrp="1"/>
          </p:cNvSpPr>
          <p:nvPr>
            <p:ph type="body" sz="quarter" idx="11"/>
          </p:nvPr>
        </p:nvSpPr>
        <p:spPr/>
        <p:txBody>
          <a:bodyPr/>
          <a:lstStyle/>
          <a:p>
            <a:r>
              <a:rPr lang="da-DK" dirty="0"/>
              <a:t>Release 5.5 – 24. juni 2025</a:t>
            </a:r>
          </a:p>
        </p:txBody>
      </p:sp>
      <p:pic>
        <p:nvPicPr>
          <p:cNvPr id="6" name="Billede 5">
            <a:extLst>
              <a:ext uri="{FF2B5EF4-FFF2-40B4-BE49-F238E27FC236}">
                <a16:creationId xmlns:a16="http://schemas.microsoft.com/office/drawing/2014/main" id="{A1463577-C5AB-12FF-3CB6-91AA079F6B1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414400" y="2626457"/>
            <a:ext cx="3192972" cy="2327143"/>
          </a:xfrm>
          <a:prstGeom prst="rect">
            <a:avLst/>
          </a:prstGeom>
        </p:spPr>
      </p:pic>
    </p:spTree>
    <p:extLst>
      <p:ext uri="{BB962C8B-B14F-4D97-AF65-F5344CB8AC3E}">
        <p14:creationId xmlns:p14="http://schemas.microsoft.com/office/powerpoint/2010/main" val="36574188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ED484-85B1-38EB-1770-07D30802AB55}"/>
              </a:ext>
            </a:extLst>
          </p:cNvPr>
          <p:cNvSpPr>
            <a:spLocks noGrp="1"/>
          </p:cNvSpPr>
          <p:nvPr>
            <p:ph type="title"/>
          </p:nvPr>
        </p:nvSpPr>
        <p:spPr>
          <a:xfrm>
            <a:off x="468313" y="1432426"/>
            <a:ext cx="6119911" cy="792088"/>
          </a:xfrm>
        </p:spPr>
        <p:txBody>
          <a:bodyPr/>
          <a:lstStyle/>
          <a:p>
            <a:r>
              <a:rPr lang="da-DK" dirty="0"/>
              <a:t>Release og KLIK-opgaver</a:t>
            </a:r>
            <a:br>
              <a:rPr lang="da-DK" dirty="0"/>
            </a:br>
            <a:r>
              <a:rPr lang="en-US" dirty="0">
                <a:solidFill>
                  <a:schemeClr val="tx2"/>
                </a:solidFill>
              </a:rPr>
              <a:t>KP release 5.5 – 24.06 2025</a:t>
            </a:r>
            <a:endParaRPr lang="da-DK" dirty="0">
              <a:highlight>
                <a:srgbClr val="FFFF00"/>
              </a:highlight>
            </a:endParaRPr>
          </a:p>
        </p:txBody>
      </p:sp>
      <p:sp>
        <p:nvSpPr>
          <p:cNvPr id="4" name="Pladsholder til tekst 3">
            <a:extLst>
              <a:ext uri="{FF2B5EF4-FFF2-40B4-BE49-F238E27FC236}">
                <a16:creationId xmlns:a16="http://schemas.microsoft.com/office/drawing/2014/main" id="{B163B4DD-9080-6A8E-3A7B-35E65FC53070}"/>
              </a:ext>
            </a:extLst>
          </p:cNvPr>
          <p:cNvSpPr>
            <a:spLocks noGrp="1"/>
          </p:cNvSpPr>
          <p:nvPr>
            <p:ph type="body" sz="quarter" idx="15"/>
          </p:nvPr>
        </p:nvSpPr>
        <p:spPr>
          <a:xfrm>
            <a:off x="468313" y="2386850"/>
            <a:ext cx="6119911" cy="1133807"/>
          </a:xfrm>
        </p:spPr>
        <p:txBody>
          <a:bodyPr/>
          <a:lstStyle/>
          <a:p>
            <a:r>
              <a:rPr lang="da-DK" dirty="0"/>
              <a:t>Version 1 / April 2025</a:t>
            </a:r>
          </a:p>
        </p:txBody>
      </p:sp>
      <p:sp>
        <p:nvSpPr>
          <p:cNvPr id="6" name="Pladsholder til tekst 5">
            <a:extLst>
              <a:ext uri="{FF2B5EF4-FFF2-40B4-BE49-F238E27FC236}">
                <a16:creationId xmlns:a16="http://schemas.microsoft.com/office/drawing/2014/main" id="{03B4AE07-D581-A44A-46A4-4942DCB3FA17}"/>
              </a:ext>
            </a:extLst>
          </p:cNvPr>
          <p:cNvSpPr>
            <a:spLocks noGrp="1"/>
          </p:cNvSpPr>
          <p:nvPr>
            <p:ph type="body" sz="quarter" idx="18"/>
          </p:nvPr>
        </p:nvSpPr>
        <p:spPr/>
        <p:txBody>
          <a:bodyPr/>
          <a:lstStyle/>
          <a:p>
            <a:endParaRPr lang="da-DK"/>
          </a:p>
        </p:txBody>
      </p:sp>
      <p:pic>
        <p:nvPicPr>
          <p:cNvPr id="8" name="Grafik 7">
            <a:extLst>
              <a:ext uri="{FF2B5EF4-FFF2-40B4-BE49-F238E27FC236}">
                <a16:creationId xmlns:a16="http://schemas.microsoft.com/office/drawing/2014/main" id="{7FE4CE6D-0B71-E11B-8C3B-0589D51208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7881023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BC05-8939-3E82-A9D9-B59F1B6DD6B5}"/>
              </a:ext>
            </a:extLst>
          </p:cNvPr>
          <p:cNvSpPr>
            <a:spLocks noGrp="1"/>
          </p:cNvSpPr>
          <p:nvPr>
            <p:ph type="title"/>
          </p:nvPr>
        </p:nvSpPr>
        <p:spPr>
          <a:xfrm>
            <a:off x="468313" y="433705"/>
            <a:ext cx="8207375" cy="647973"/>
          </a:xfrm>
        </p:spPr>
        <p:txBody>
          <a:bodyPr/>
          <a:lstStyle/>
          <a:p>
            <a:r>
              <a:rPr lang="da-DK" dirty="0"/>
              <a:t>Ny funktionalitet</a:t>
            </a:r>
          </a:p>
        </p:txBody>
      </p:sp>
      <p:sp>
        <p:nvSpPr>
          <p:cNvPr id="3" name="Pladsholder til tekst 2">
            <a:extLst>
              <a:ext uri="{FF2B5EF4-FFF2-40B4-BE49-F238E27FC236}">
                <a16:creationId xmlns:a16="http://schemas.microsoft.com/office/drawing/2014/main" id="{46DFBDA0-98DC-3006-41E6-886D4BE2B5F2}"/>
              </a:ext>
            </a:extLst>
          </p:cNvPr>
          <p:cNvSpPr>
            <a:spLocks noGrp="1"/>
          </p:cNvSpPr>
          <p:nvPr>
            <p:ph type="body" sz="quarter" idx="11"/>
          </p:nvPr>
        </p:nvSpPr>
        <p:spPr>
          <a:xfrm>
            <a:off x="468313" y="218078"/>
            <a:ext cx="4103687" cy="144190"/>
          </a:xfrm>
        </p:spPr>
        <p:txBody>
          <a:bodyPr/>
          <a:lstStyle/>
          <a:p>
            <a:r>
              <a:rPr lang="da-DK" dirty="0"/>
              <a:t>Release 5.5</a:t>
            </a:r>
          </a:p>
        </p:txBody>
      </p:sp>
      <p:graphicFrame>
        <p:nvGraphicFramePr>
          <p:cNvPr id="4" name="Tabel 4">
            <a:extLst>
              <a:ext uri="{FF2B5EF4-FFF2-40B4-BE49-F238E27FC236}">
                <a16:creationId xmlns:a16="http://schemas.microsoft.com/office/drawing/2014/main" id="{392B46C9-68E8-9396-93D6-8EE541BB0B77}"/>
              </a:ext>
            </a:extLst>
          </p:cNvPr>
          <p:cNvGraphicFramePr>
            <a:graphicFrameLocks noGrp="1"/>
          </p:cNvGraphicFramePr>
          <p:nvPr/>
        </p:nvGraphicFramePr>
        <p:xfrm>
          <a:off x="188944" y="679274"/>
          <a:ext cx="8766111" cy="4464226"/>
        </p:xfrm>
        <a:graphic>
          <a:graphicData uri="http://schemas.openxmlformats.org/drawingml/2006/table">
            <a:tbl>
              <a:tblPr firstRow="1" bandRow="1">
                <a:tableStyleId>{5C22544A-7EE6-4342-B048-85BDC9FD1C3A}</a:tableStyleId>
              </a:tblPr>
              <a:tblGrid>
                <a:gridCol w="1743963">
                  <a:extLst>
                    <a:ext uri="{9D8B030D-6E8A-4147-A177-3AD203B41FA5}">
                      <a16:colId xmlns:a16="http://schemas.microsoft.com/office/drawing/2014/main" val="1814523858"/>
                    </a:ext>
                  </a:extLst>
                </a:gridCol>
                <a:gridCol w="7022148">
                  <a:extLst>
                    <a:ext uri="{9D8B030D-6E8A-4147-A177-3AD203B41FA5}">
                      <a16:colId xmlns:a16="http://schemas.microsoft.com/office/drawing/2014/main" val="413868683"/>
                    </a:ext>
                  </a:extLst>
                </a:gridCol>
              </a:tblGrid>
              <a:tr h="303706">
                <a:tc>
                  <a:txBody>
                    <a:bodyPr/>
                    <a:lstStyle/>
                    <a:p>
                      <a:r>
                        <a:rPr lang="da-DK" sz="900" dirty="0">
                          <a:latin typeface="Neue Haas Grotesk Text Pro" panose="020B0504020202020204" pitchFamily="34" charset="0"/>
                        </a:rPr>
                        <a:t>Beskrivende titel</a:t>
                      </a:r>
                    </a:p>
                  </a:txBody>
                  <a:tcPr/>
                </a:tc>
                <a:tc>
                  <a:txBody>
                    <a:bodyPr/>
                    <a:lstStyle/>
                    <a:p>
                      <a:r>
                        <a:rPr lang="da-DK" sz="900" dirty="0">
                          <a:latin typeface="Neue Haas Grotesk Text Pro" panose="020B0504020202020204" pitchFamily="34" charset="0"/>
                        </a:rPr>
                        <a:t>Beskrivelse</a:t>
                      </a:r>
                    </a:p>
                  </a:txBody>
                  <a:tcPr/>
                </a:tc>
                <a:extLst>
                  <a:ext uri="{0D108BD9-81ED-4DB2-BD59-A6C34878D82A}">
                    <a16:rowId xmlns:a16="http://schemas.microsoft.com/office/drawing/2014/main" val="899490807"/>
                  </a:ext>
                </a:extLst>
              </a:tr>
              <a:tr h="303706">
                <a:tc>
                  <a:txBody>
                    <a:bodyPr/>
                    <a:lstStyle/>
                    <a:p>
                      <a:r>
                        <a:rPr lang="da-DK" sz="900" dirty="0">
                          <a:latin typeface="Neue Haas Grotesk Text Pro" panose="020B0504020202020204" pitchFamily="34" charset="0"/>
                        </a:rPr>
                        <a:t>Data fra CPR og UDK holdes opdateret i længere tid efter borgerens sager er lukkede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900" dirty="0">
                          <a:latin typeface="Neue Haas Grotesk Text Pro" panose="020B0504020202020204" pitchFamily="34" charset="0"/>
                        </a:rPr>
                        <a:t>Tidligere har KP ikke opdateret oplysninger fra CPR og UDK på overbliksfanen i perioden mellem borgerens sidste sag lukkes og borgeren senere "minimeres" i KP. Minimering betyder, at KP fjerner data fra CPR og UDK, som ikke længere er nødvendige, da der ikke længere er en aktiv sag på borgeren.</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900" dirty="0">
                        <a:latin typeface="Neue Haas Grotesk Text Pro" panose="020B05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900" dirty="0">
                          <a:latin typeface="Neue Haas Grotesk Text Pro" panose="020B0504020202020204" pitchFamily="34" charset="0"/>
                        </a:rPr>
                        <a:t>Med denne ændring vil borgerens data fra CPR og UDK blive opdateret løbende, indtil borgeren minimeres i KP, og KP dermed fjerner disse data helt.</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900" dirty="0">
                        <a:latin typeface="Neue Haas Grotesk Text Pro" panose="020B05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900" dirty="0">
                          <a:latin typeface="Neue Haas Grotesk Text Pro" panose="020B0504020202020204" pitchFamily="34" charset="0"/>
                        </a:rPr>
                        <a:t>Du kan derfor være sikker på, at de oplysninger, du ser om borgeren fra CPR og UDK, vil være opdateret, indtil de fjernes helt fra din kommunes visning.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900" dirty="0">
                          <a:latin typeface="Neue Haas Grotesk Text Pro" panose="020B0504020202020204" pitchFamily="34" charset="0"/>
                        </a:rPr>
                        <a:t>Ændringen løser også en problematik, hvor borgerens flytning ikke registreres korrekt på grund af manglende "abonnement på CPR-oplysninger", og handleansvaret derfor ikke overgår korrekt til den nye handlekommune.</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900" dirty="0">
                        <a:latin typeface="Neue Haas Grotesk Text Pro" panose="020B05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900" dirty="0">
                          <a:latin typeface="Neue Haas Grotesk Text Pro" panose="020B0504020202020204" pitchFamily="34" charset="0"/>
                        </a:rPr>
                        <a:t>Som hidtil vil oplysninger om borgerens </a:t>
                      </a:r>
                      <a:r>
                        <a:rPr lang="da-DK" sz="900" i="1" dirty="0">
                          <a:latin typeface="Neue Haas Grotesk Text Pro" panose="020B0504020202020204" pitchFamily="34" charset="0"/>
                        </a:rPr>
                        <a:t>sager </a:t>
                      </a:r>
                      <a:r>
                        <a:rPr lang="da-DK" sz="900" dirty="0">
                          <a:latin typeface="Neue Haas Grotesk Text Pro" panose="020B0504020202020204" pitchFamily="34" charset="0"/>
                        </a:rPr>
                        <a:t>fortsat være tilgængelige for den kommune, som har oprettet og dermed ejer sagerne. </a:t>
                      </a:r>
                    </a:p>
                  </a:txBody>
                  <a:tcPr/>
                </a:tc>
                <a:extLst>
                  <a:ext uri="{0D108BD9-81ED-4DB2-BD59-A6C34878D82A}">
                    <a16:rowId xmlns:a16="http://schemas.microsoft.com/office/drawing/2014/main" val="1608456067"/>
                  </a:ext>
                </a:extLst>
              </a:tr>
              <a:tr h="303706">
                <a:tc>
                  <a:txBody>
                    <a:bodyPr/>
                    <a:lstStyle/>
                    <a:p>
                      <a:r>
                        <a:rPr lang="da-DK" sz="900" dirty="0">
                          <a:latin typeface="Neue Haas Grotesk Text Pro" panose="020B0504020202020204" pitchFamily="34" charset="0"/>
                        </a:rPr>
                        <a:t>Ændret beregning af 6-årsregel når tilkendelseskommune ikke er bopælskommune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900" dirty="0">
                          <a:latin typeface="Neue Haas Grotesk Text Pro" panose="020B0504020202020204" pitchFamily="34" charset="0"/>
                        </a:rPr>
                        <a:t>Denne ændring foretages pba lovændringen 9c stk. 8 pkt. 6 fra 01.01.2024. Den primære del af lovændringen blev implementeret i KP i foråret 2024. Følgende udestående del af lovændringen er først blevet muligt at implementere nu </a:t>
                      </a:r>
                      <a:r>
                        <a:rPr lang="da-DK" sz="900" i="1" dirty="0">
                          <a:latin typeface="Neue Haas Grotesk Text Pro" panose="020B0504020202020204" pitchFamily="34" charset="0"/>
                        </a:rPr>
                        <a:t>efter</a:t>
                      </a:r>
                      <a:r>
                        <a:rPr lang="da-DK" sz="900" dirty="0">
                          <a:latin typeface="Neue Haas Grotesk Text Pro" panose="020B0504020202020204" pitchFamily="34" charset="0"/>
                        </a:rPr>
                        <a:t> release 5.4.</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900" dirty="0">
                        <a:latin typeface="Neue Haas Grotesk Text Pro" panose="020B05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900" dirty="0">
                          <a:latin typeface="Neue Haas Grotesk Text Pro" panose="020B0504020202020204" pitchFamily="34" charset="0"/>
                        </a:rPr>
                        <a:t>Denne ændring er alene relevant for den delmængde af sager, hvor handleansvaret var overdraget til en anden kommune på tilkendelsestidspunktet jf. retssikkerhedslovens §9 stk. 9. I disse tilfælde skal 6-årsreglen først tælle fra det tidspunkt, hvor borgeren fraflytter den kommune, som er bopælskommunen på tilkendelsestidspunktet.</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900" dirty="0">
                        <a:latin typeface="Neue Haas Grotesk Text Pro" panose="020B05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Eksempel</a:t>
                      </a:r>
                      <a:r>
                        <a:rPr lang="da-DK" sz="900" dirty="0">
                          <a:latin typeface="Neue Haas Grotesk Text Pro" panose="020B0504020202020204" pitchFamily="34" charset="0"/>
                        </a:rPr>
                        <a:t>: Borger tilkendes førtidspension d. 22.04.25. Borger bor i Rødovre, men København har handleansvaret og foretager derfor tilkendelsen af førtidspension. Med ændringen vil 6-årsreglen først tælle, når borgeren fraflytter Rødovre kommune, som var bopælskommune på tilkendelsestidspunktet. Uden ændringen ville 6-årsreglen begynde at tælle, straks borger var tilkendt førtidspension, da borgeren var fraflyttet København, som var tilkendelseskommune.</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900" dirty="0">
                        <a:latin typeface="Neue Haas Grotesk Text Pro" panose="020B05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900" dirty="0">
                          <a:latin typeface="Neue Haas Grotesk Text Pro" panose="020B0504020202020204" pitchFamily="34" charset="0"/>
                        </a:rPr>
                        <a:t>Med denne release 5.5 bliver det muligt at lave registreringer af historiske handlekommuneaftaler. Historiske registreringer vil alene tage effekt på MAF ift. opstart af 6-årsregel for borgere omfattet af handlekommuneaftaler og kun ift. fremtidige afregninger - ikke tilbage i tid.</a:t>
                      </a:r>
                    </a:p>
                  </a:txBody>
                  <a:tcPr/>
                </a:tc>
                <a:extLst>
                  <a:ext uri="{0D108BD9-81ED-4DB2-BD59-A6C34878D82A}">
                    <a16:rowId xmlns:a16="http://schemas.microsoft.com/office/drawing/2014/main" val="794621059"/>
                  </a:ext>
                </a:extLst>
              </a:tr>
            </a:tbl>
          </a:graphicData>
        </a:graphic>
      </p:graphicFrame>
    </p:spTree>
    <p:extLst>
      <p:ext uri="{BB962C8B-B14F-4D97-AF65-F5344CB8AC3E}">
        <p14:creationId xmlns:p14="http://schemas.microsoft.com/office/powerpoint/2010/main" val="41301085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DD514-0257-4B90-DAA3-2779E3A9185E}"/>
            </a:ext>
          </a:extLst>
        </p:cNvPr>
        <p:cNvGrpSpPr/>
        <p:nvPr/>
      </p:nvGrpSpPr>
      <p:grpSpPr>
        <a:xfrm>
          <a:off x="0" y="0"/>
          <a:ext cx="0" cy="0"/>
          <a:chOff x="0" y="0"/>
          <a:chExt cx="0" cy="0"/>
        </a:xfrm>
      </p:grpSpPr>
      <p:pic>
        <p:nvPicPr>
          <p:cNvPr id="8" name="Pladsholder til billede 7" descr="Et billede, der indeholder udendørs, sky, vand, sø&#10;&#10;Automatisk genereret beskrivelse">
            <a:extLst>
              <a:ext uri="{FF2B5EF4-FFF2-40B4-BE49-F238E27FC236}">
                <a16:creationId xmlns:a16="http://schemas.microsoft.com/office/drawing/2014/main" id="{6322E9AA-EB5D-43E1-D1B2-209B2BBC752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3" name="Titel 2">
            <a:extLst>
              <a:ext uri="{FF2B5EF4-FFF2-40B4-BE49-F238E27FC236}">
                <a16:creationId xmlns:a16="http://schemas.microsoft.com/office/drawing/2014/main" id="{1E0D9C7D-1A86-FF42-670B-1FAD229C5C38}"/>
              </a:ext>
            </a:extLst>
          </p:cNvPr>
          <p:cNvSpPr>
            <a:spLocks noGrp="1"/>
          </p:cNvSpPr>
          <p:nvPr>
            <p:ph type="title"/>
          </p:nvPr>
        </p:nvSpPr>
        <p:spPr>
          <a:xfrm>
            <a:off x="1619672" y="2294868"/>
            <a:ext cx="5904656" cy="841796"/>
          </a:xfrm>
        </p:spPr>
        <p:txBody>
          <a:bodyPr/>
          <a:lstStyle/>
          <a:p>
            <a:r>
              <a:rPr lang="da-DK" dirty="0"/>
              <a:t>Spørgsmål?</a:t>
            </a:r>
            <a:br>
              <a:rPr lang="da-DK" dirty="0">
                <a:solidFill>
                  <a:schemeClr val="tx1"/>
                </a:solidFill>
              </a:rPr>
            </a:br>
            <a:r>
              <a:rPr lang="da-DK" dirty="0"/>
              <a:t>Input?</a:t>
            </a:r>
          </a:p>
        </p:txBody>
      </p:sp>
      <p:sp>
        <p:nvSpPr>
          <p:cNvPr id="5" name="Pladsholder til tekst 4">
            <a:extLst>
              <a:ext uri="{FF2B5EF4-FFF2-40B4-BE49-F238E27FC236}">
                <a16:creationId xmlns:a16="http://schemas.microsoft.com/office/drawing/2014/main" id="{9A879E8F-DD4D-5428-4124-DFEA982F61DB}"/>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8531645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Næste spørgetime og statusmøde</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554765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C22AB-8EF0-811E-FC2B-23F6400713EB}"/>
              </a:ext>
            </a:extLst>
          </p:cNvPr>
          <p:cNvSpPr>
            <a:spLocks noGrp="1"/>
          </p:cNvSpPr>
          <p:nvPr>
            <p:ph type="title"/>
          </p:nvPr>
        </p:nvSpPr>
        <p:spPr/>
        <p:txBody>
          <a:bodyPr/>
          <a:lstStyle/>
          <a:p>
            <a:r>
              <a:rPr lang="da-DK" dirty="0"/>
              <a:t>Hvad sker på næste statusmøde?</a:t>
            </a:r>
          </a:p>
        </p:txBody>
      </p:sp>
      <p:pic>
        <p:nvPicPr>
          <p:cNvPr id="7" name="Pladsholder til billede 6">
            <a:extLst>
              <a:ext uri="{FF2B5EF4-FFF2-40B4-BE49-F238E27FC236}">
                <a16:creationId xmlns:a16="http://schemas.microsoft.com/office/drawing/2014/main" id="{C735DB4A-0B27-52EC-8610-E77061024D7E}"/>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a:fillRect/>
          </a:stretch>
        </p:blipFill>
        <p:spPr/>
      </p:pic>
      <p:sp>
        <p:nvSpPr>
          <p:cNvPr id="4" name="Pladsholder til tekst 3">
            <a:extLst>
              <a:ext uri="{FF2B5EF4-FFF2-40B4-BE49-F238E27FC236}">
                <a16:creationId xmlns:a16="http://schemas.microsoft.com/office/drawing/2014/main" id="{A979235C-C2FC-75A3-564E-99FD2B961D73}"/>
              </a:ext>
            </a:extLst>
          </p:cNvPr>
          <p:cNvSpPr>
            <a:spLocks noGrp="1"/>
          </p:cNvSpPr>
          <p:nvPr>
            <p:ph type="body" sz="quarter" idx="14"/>
          </p:nvPr>
        </p:nvSpPr>
        <p:spPr/>
        <p:txBody>
          <a:bodyPr/>
          <a:lstStyle/>
          <a:p>
            <a:pPr marL="171450" indent="-171450"/>
            <a:r>
              <a:rPr lang="da-DK" dirty="0"/>
              <a:t>Næste spørgetime: 11. juni (uge 24) </a:t>
            </a:r>
          </a:p>
          <a:p>
            <a:pPr marL="423450" lvl="1" indent="-171450"/>
            <a:r>
              <a:rPr lang="da-DK" dirty="0"/>
              <a:t>Emnespørgetime ”Kom godt i gang med breve i KP”</a:t>
            </a:r>
          </a:p>
          <a:p>
            <a:pPr marL="423450" lvl="1" indent="-171450"/>
            <a:r>
              <a:rPr lang="da-DK" dirty="0"/>
              <a:t>Har du forslag til emne/målgruppe, som kan være udgangspunkt for en kommende emnespørgetime? Skriv til </a:t>
            </a:r>
            <a:r>
              <a:rPr lang="da-DK" dirty="0">
                <a:hlinkClick r:id="rId3"/>
              </a:rPr>
              <a:t>KP@kombit.dk</a:t>
            </a:r>
            <a:r>
              <a:rPr lang="da-DK" dirty="0"/>
              <a:t>! </a:t>
            </a:r>
          </a:p>
          <a:p>
            <a:pPr marL="171450" indent="-171450"/>
            <a:r>
              <a:rPr lang="da-DK" dirty="0"/>
              <a:t>Næste statusmøde: 12. juni (uge 24)</a:t>
            </a:r>
          </a:p>
          <a:p>
            <a:pPr marL="423450" lvl="1" indent="-171450"/>
            <a:r>
              <a:rPr lang="da-DK" dirty="0"/>
              <a:t>Har du forslag til emner, vi skal tage med? Skriv til </a:t>
            </a:r>
            <a:r>
              <a:rPr lang="da-DK" dirty="0">
                <a:hlinkClick r:id="rId3"/>
              </a:rPr>
              <a:t>KP@kombit.dk</a:t>
            </a:r>
            <a:r>
              <a:rPr lang="da-DK" dirty="0"/>
              <a:t>! </a:t>
            </a:r>
          </a:p>
          <a:p>
            <a:pPr marL="171450" indent="-171450"/>
            <a:endParaRPr lang="da-DK" dirty="0"/>
          </a:p>
          <a:p>
            <a:pPr marL="171450" indent="-171450"/>
            <a:r>
              <a:rPr lang="da-DK" dirty="0"/>
              <a:t>Invitation til efterfølgende statusmøde og spørgetime udsendes i starten af juni. Møderne forventes at blive afholdt i starten af august.</a:t>
            </a:r>
          </a:p>
          <a:p>
            <a:pPr marL="423450" lvl="1" indent="-171450"/>
            <a:endParaRPr lang="da-DK" dirty="0"/>
          </a:p>
        </p:txBody>
      </p:sp>
      <p:sp>
        <p:nvSpPr>
          <p:cNvPr id="5" name="Pladsholder til tekst 4">
            <a:extLst>
              <a:ext uri="{FF2B5EF4-FFF2-40B4-BE49-F238E27FC236}">
                <a16:creationId xmlns:a16="http://schemas.microsoft.com/office/drawing/2014/main" id="{1F712374-B1F6-BBA6-7EEC-5B3F4214B9A6}"/>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87570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Status på driften</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10525769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D46A7-99C9-4916-F4BC-07E1FC765B19}"/>
              </a:ext>
            </a:extLst>
          </p:cNvPr>
          <p:cNvSpPr>
            <a:spLocks noGrp="1"/>
          </p:cNvSpPr>
          <p:nvPr>
            <p:ph type="title"/>
          </p:nvPr>
        </p:nvSpPr>
        <p:spPr/>
        <p:txBody>
          <a:bodyPr/>
          <a:lstStyle/>
          <a:p>
            <a:r>
              <a:rPr lang="da-DK" dirty="0"/>
              <a:t>Henvendelser og godkendte fejl</a:t>
            </a:r>
          </a:p>
        </p:txBody>
      </p:sp>
      <p:sp>
        <p:nvSpPr>
          <p:cNvPr id="3" name="Pladsholder til tekst 2">
            <a:extLst>
              <a:ext uri="{FF2B5EF4-FFF2-40B4-BE49-F238E27FC236}">
                <a16:creationId xmlns:a16="http://schemas.microsoft.com/office/drawing/2014/main" id="{D1A62361-F2F3-1B65-E703-74F4AFE5B697}"/>
              </a:ext>
            </a:extLst>
          </p:cNvPr>
          <p:cNvSpPr>
            <a:spLocks noGrp="1"/>
          </p:cNvSpPr>
          <p:nvPr>
            <p:ph type="body" sz="quarter" idx="11"/>
          </p:nvPr>
        </p:nvSpPr>
        <p:spPr/>
        <p:txBody>
          <a:bodyPr/>
          <a:lstStyle/>
          <a:p>
            <a:r>
              <a:rPr lang="da-DK" dirty="0"/>
              <a:t>Status på driften</a:t>
            </a:r>
          </a:p>
        </p:txBody>
      </p:sp>
      <p:pic>
        <p:nvPicPr>
          <p:cNvPr id="7" name="Billede 6" descr="Et billede, der indeholder tekst, skærmbillede, diagram, Kurve&#10;&#10;Indhold genereret af kunstig intelligens kan være forkert.">
            <a:extLst>
              <a:ext uri="{FF2B5EF4-FFF2-40B4-BE49-F238E27FC236}">
                <a16:creationId xmlns:a16="http://schemas.microsoft.com/office/drawing/2014/main" id="{C1C5DC21-C0FD-32C9-FDAB-9AC4CF1BB778}"/>
              </a:ext>
            </a:extLst>
          </p:cNvPr>
          <p:cNvPicPr>
            <a:picLocks noChangeAspect="1"/>
          </p:cNvPicPr>
          <p:nvPr/>
        </p:nvPicPr>
        <p:blipFill>
          <a:blip r:embed="rId2"/>
          <a:srcRect l="7416" t="7416" r="6917"/>
          <a:stretch/>
        </p:blipFill>
        <p:spPr>
          <a:xfrm>
            <a:off x="1051560" y="998824"/>
            <a:ext cx="7040880" cy="3804678"/>
          </a:xfrm>
          <a:prstGeom prst="rect">
            <a:avLst/>
          </a:prstGeom>
        </p:spPr>
      </p:pic>
    </p:spTree>
    <p:extLst>
      <p:ext uri="{BB962C8B-B14F-4D97-AF65-F5344CB8AC3E}">
        <p14:creationId xmlns:p14="http://schemas.microsoft.com/office/powerpoint/2010/main" val="26400117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EA520D-B8B2-6199-B9B5-4D936AAAADD7}"/>
              </a:ext>
            </a:extLst>
          </p:cNvPr>
          <p:cNvSpPr>
            <a:spLocks noGrp="1"/>
          </p:cNvSpPr>
          <p:nvPr>
            <p:ph type="title"/>
          </p:nvPr>
        </p:nvSpPr>
        <p:spPr/>
        <p:txBody>
          <a:bodyPr/>
          <a:lstStyle/>
          <a:p>
            <a:r>
              <a:rPr lang="da-DK" dirty="0"/>
              <a:t>Supportsager</a:t>
            </a:r>
          </a:p>
        </p:txBody>
      </p:sp>
      <p:sp>
        <p:nvSpPr>
          <p:cNvPr id="3" name="Pladsholder til tekst 2">
            <a:extLst>
              <a:ext uri="{FF2B5EF4-FFF2-40B4-BE49-F238E27FC236}">
                <a16:creationId xmlns:a16="http://schemas.microsoft.com/office/drawing/2014/main" id="{88A5C3B1-8897-9C43-C130-83970461EC85}"/>
              </a:ext>
            </a:extLst>
          </p:cNvPr>
          <p:cNvSpPr>
            <a:spLocks noGrp="1"/>
          </p:cNvSpPr>
          <p:nvPr>
            <p:ph type="body" sz="quarter" idx="11"/>
          </p:nvPr>
        </p:nvSpPr>
        <p:spPr/>
        <p:txBody>
          <a:bodyPr/>
          <a:lstStyle/>
          <a:p>
            <a:r>
              <a:rPr lang="da-DK" dirty="0"/>
              <a:t>Status på driften</a:t>
            </a:r>
          </a:p>
        </p:txBody>
      </p:sp>
      <p:pic>
        <p:nvPicPr>
          <p:cNvPr id="7" name="Billede 6" descr="Et billede, der indeholder skærmbillede, tekst, Farverigt, linje/række&#10;&#10;Indhold genereret af kunstig intelligens kan være forkert.">
            <a:extLst>
              <a:ext uri="{FF2B5EF4-FFF2-40B4-BE49-F238E27FC236}">
                <a16:creationId xmlns:a16="http://schemas.microsoft.com/office/drawing/2014/main" id="{E9843ACF-4F5E-4803-E23D-7CAABA9FBD6D}"/>
              </a:ext>
            </a:extLst>
          </p:cNvPr>
          <p:cNvPicPr>
            <a:picLocks noChangeAspect="1"/>
          </p:cNvPicPr>
          <p:nvPr/>
        </p:nvPicPr>
        <p:blipFill>
          <a:blip r:embed="rId2"/>
          <a:stretch>
            <a:fillRect/>
          </a:stretch>
        </p:blipFill>
        <p:spPr>
          <a:xfrm>
            <a:off x="834390" y="973752"/>
            <a:ext cx="7475220" cy="4169748"/>
          </a:xfrm>
          <a:prstGeom prst="rect">
            <a:avLst/>
          </a:prstGeom>
        </p:spPr>
      </p:pic>
    </p:spTree>
    <p:extLst>
      <p:ext uri="{BB962C8B-B14F-4D97-AF65-F5344CB8AC3E}">
        <p14:creationId xmlns:p14="http://schemas.microsoft.com/office/powerpoint/2010/main" val="8731604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1552D-226A-C78B-3C8E-30A210B463B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1B8A414-7DA4-C408-B5A1-35AA60405D2B}"/>
              </a:ext>
            </a:extLst>
          </p:cNvPr>
          <p:cNvSpPr>
            <a:spLocks noGrp="1"/>
          </p:cNvSpPr>
          <p:nvPr>
            <p:ph type="title"/>
          </p:nvPr>
        </p:nvSpPr>
        <p:spPr>
          <a:xfrm>
            <a:off x="1441939" y="1167595"/>
            <a:ext cx="5961184" cy="2538282"/>
          </a:xfrm>
        </p:spPr>
        <p:txBody>
          <a:bodyPr/>
          <a:lstStyle/>
          <a:p>
            <a:r>
              <a:rPr lang="da-DK" dirty="0"/>
              <a:t>Tak for i dag</a:t>
            </a:r>
          </a:p>
        </p:txBody>
      </p:sp>
      <p:sp>
        <p:nvSpPr>
          <p:cNvPr id="3" name="Pladsholder til dato 2">
            <a:extLst>
              <a:ext uri="{FF2B5EF4-FFF2-40B4-BE49-F238E27FC236}">
                <a16:creationId xmlns:a16="http://schemas.microsoft.com/office/drawing/2014/main" id="{3E9127C6-5ADB-09F3-DE77-C27349BCE6B5}"/>
              </a:ext>
            </a:extLst>
          </p:cNvPr>
          <p:cNvSpPr>
            <a:spLocks noGrp="1"/>
          </p:cNvSpPr>
          <p:nvPr>
            <p:ph type="dt" sz="half" idx="10"/>
          </p:nvPr>
        </p:nvSpPr>
        <p:spPr/>
        <p:txBody>
          <a:bodyPr/>
          <a:lstStyle/>
          <a:p>
            <a:fld id="{573D5A4A-C964-465D-B272-2C554F4ADE88}" type="datetime1">
              <a:rPr lang="en-US" smtClean="0"/>
              <a:t>5/13/2025</a:t>
            </a:fld>
            <a:endParaRPr lang="en-US" dirty="0"/>
          </a:p>
        </p:txBody>
      </p:sp>
      <p:sp>
        <p:nvSpPr>
          <p:cNvPr id="4" name="Pladsholder til slidenummer 3">
            <a:extLst>
              <a:ext uri="{FF2B5EF4-FFF2-40B4-BE49-F238E27FC236}">
                <a16:creationId xmlns:a16="http://schemas.microsoft.com/office/drawing/2014/main" id="{08EFC185-C99D-682D-A5D3-1374B36C9BA8}"/>
              </a:ext>
            </a:extLst>
          </p:cNvPr>
          <p:cNvSpPr>
            <a:spLocks noGrp="1"/>
          </p:cNvSpPr>
          <p:nvPr>
            <p:ph type="sldNum" sz="quarter" idx="12"/>
          </p:nvPr>
        </p:nvSpPr>
        <p:spPr/>
        <p:txBody>
          <a:bodyPr/>
          <a:lstStyle/>
          <a:p>
            <a:fld id="{74E22A33-96DC-4C2E-AB13-0BE35979BFC0}" type="slidenum">
              <a:rPr lang="en-US" smtClean="0"/>
              <a:t>49</a:t>
            </a:fld>
            <a:endParaRPr lang="en-US" dirty="0"/>
          </a:p>
        </p:txBody>
      </p:sp>
      <p:sp>
        <p:nvSpPr>
          <p:cNvPr id="5" name="Pladsholder til tekst 4">
            <a:extLst>
              <a:ext uri="{FF2B5EF4-FFF2-40B4-BE49-F238E27FC236}">
                <a16:creationId xmlns:a16="http://schemas.microsoft.com/office/drawing/2014/main" id="{CFFE69CC-A022-7AF2-0437-459CBC97E4C6}"/>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1750993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7821D9-49C3-BE73-D503-27D246003B4A}"/>
              </a:ext>
            </a:extLst>
          </p:cNvPr>
          <p:cNvSpPr>
            <a:spLocks noGrp="1"/>
          </p:cNvSpPr>
          <p:nvPr>
            <p:ph type="title"/>
          </p:nvPr>
        </p:nvSpPr>
        <p:spPr/>
        <p:txBody>
          <a:bodyPr/>
          <a:lstStyle/>
          <a:p>
            <a:r>
              <a:rPr lang="da-DK" dirty="0"/>
              <a:t>Navigationssedler</a:t>
            </a:r>
          </a:p>
        </p:txBody>
      </p:sp>
      <p:sp>
        <p:nvSpPr>
          <p:cNvPr id="3" name="Pladsholder til tekst 2">
            <a:extLst>
              <a:ext uri="{FF2B5EF4-FFF2-40B4-BE49-F238E27FC236}">
                <a16:creationId xmlns:a16="http://schemas.microsoft.com/office/drawing/2014/main" id="{35B95CF2-C0A3-469F-09D2-C3E50E8225B1}"/>
              </a:ext>
            </a:extLst>
          </p:cNvPr>
          <p:cNvSpPr>
            <a:spLocks noGrp="1"/>
          </p:cNvSpPr>
          <p:nvPr>
            <p:ph type="body" sz="quarter" idx="10"/>
          </p:nvPr>
        </p:nvSpPr>
        <p:spPr>
          <a:xfrm>
            <a:off x="468313" y="1419225"/>
            <a:ext cx="2858087" cy="3168650"/>
          </a:xfrm>
        </p:spPr>
        <p:txBody>
          <a:bodyPr/>
          <a:lstStyle/>
          <a:p>
            <a:pPr indent="0">
              <a:buNone/>
            </a:pPr>
            <a:r>
              <a:rPr lang="da-DK" sz="1050" dirty="0"/>
              <a:t>Ved idriftsættelsen af ”KP Basis” udarbejdede Netcompany en række grundlæggende navigationssedler. </a:t>
            </a:r>
          </a:p>
          <a:p>
            <a:pPr indent="0">
              <a:buNone/>
            </a:pPr>
            <a:r>
              <a:rPr lang="da-DK" sz="1050" dirty="0"/>
              <a:t>Link: </a:t>
            </a:r>
            <a:r>
              <a:rPr lang="da-DK" sz="1050" u="sng" dirty="0">
                <a:solidFill>
                  <a:srgbClr val="0563C1"/>
                </a:solidFill>
                <a:effectLst/>
                <a:latin typeface="Neue Haas Grotesk Text Pro" panose="020B0504020202020204" pitchFamily="34" charset="0"/>
                <a:ea typeface="Times New Roman" panose="02020603050405020304" pitchFamily="18" charset="0"/>
                <a:cs typeface="Times New Roman" panose="02020603050405020304" pitchFamily="18" charset="0"/>
                <a:hlinkClick r:id="rId2"/>
              </a:rPr>
              <a:t>Vejlednings- og uddannelsesmaterialer</a:t>
            </a:r>
            <a:endParaRPr lang="da-DK" sz="1050" dirty="0">
              <a:effectLst/>
              <a:latin typeface="Neue Haas Grotesk Text Pro" panose="020B0504020202020204" pitchFamily="34" charset="0"/>
              <a:ea typeface="Calibri" panose="020F0502020204030204" pitchFamily="34" charset="0"/>
              <a:cs typeface="Times New Roman" panose="02020603050405020304" pitchFamily="18" charset="0"/>
            </a:endParaRPr>
          </a:p>
          <a:p>
            <a:pPr indent="0">
              <a:buNone/>
            </a:pPr>
            <a:endParaRPr lang="da-DK" dirty="0">
              <a:latin typeface="Neue Haas Grotesk Text Pro" panose="020B0504020202020204" pitchFamily="34" charset="0"/>
            </a:endParaRPr>
          </a:p>
        </p:txBody>
      </p:sp>
      <p:sp>
        <p:nvSpPr>
          <p:cNvPr id="4" name="Pladsholder til tekst 3">
            <a:extLst>
              <a:ext uri="{FF2B5EF4-FFF2-40B4-BE49-F238E27FC236}">
                <a16:creationId xmlns:a16="http://schemas.microsoft.com/office/drawing/2014/main" id="{B0302EA6-E57E-0C0F-B3DD-D6830534A190}"/>
              </a:ext>
            </a:extLst>
          </p:cNvPr>
          <p:cNvSpPr>
            <a:spLocks noGrp="1"/>
          </p:cNvSpPr>
          <p:nvPr>
            <p:ph type="body" sz="quarter" idx="11"/>
          </p:nvPr>
        </p:nvSpPr>
        <p:spPr/>
        <p:txBody>
          <a:bodyPr/>
          <a:lstStyle/>
          <a:p>
            <a:r>
              <a:rPr lang="da-DK" dirty="0"/>
              <a:t>Finger i jorden</a:t>
            </a:r>
          </a:p>
        </p:txBody>
      </p:sp>
      <p:pic>
        <p:nvPicPr>
          <p:cNvPr id="6" name="Billede 5">
            <a:extLst>
              <a:ext uri="{FF2B5EF4-FFF2-40B4-BE49-F238E27FC236}">
                <a16:creationId xmlns:a16="http://schemas.microsoft.com/office/drawing/2014/main" id="{9A5A8592-4DC5-907A-AFAA-9774B38B1D4E}"/>
              </a:ext>
            </a:extLst>
          </p:cNvPr>
          <p:cNvPicPr>
            <a:picLocks noChangeAspect="1"/>
          </p:cNvPicPr>
          <p:nvPr/>
        </p:nvPicPr>
        <p:blipFill>
          <a:blip r:embed="rId3"/>
          <a:stretch>
            <a:fillRect/>
          </a:stretch>
        </p:blipFill>
        <p:spPr>
          <a:xfrm>
            <a:off x="218769" y="2355613"/>
            <a:ext cx="2632916" cy="1969217"/>
          </a:xfrm>
          <a:prstGeom prst="rect">
            <a:avLst/>
          </a:prstGeom>
          <a:ln>
            <a:noFill/>
          </a:ln>
          <a:effectLst>
            <a:outerShdw blurRad="190500" algn="tl" rotWithShape="0">
              <a:srgbClr val="000000">
                <a:alpha val="70000"/>
              </a:srgbClr>
            </a:outerShdw>
          </a:effectLst>
        </p:spPr>
      </p:pic>
      <p:pic>
        <p:nvPicPr>
          <p:cNvPr id="8" name="Billede 7">
            <a:extLst>
              <a:ext uri="{FF2B5EF4-FFF2-40B4-BE49-F238E27FC236}">
                <a16:creationId xmlns:a16="http://schemas.microsoft.com/office/drawing/2014/main" id="{AFAB2C58-466F-BAE4-CDB5-F51FE0717779}"/>
              </a:ext>
            </a:extLst>
          </p:cNvPr>
          <p:cNvPicPr>
            <a:picLocks noChangeAspect="1"/>
          </p:cNvPicPr>
          <p:nvPr/>
        </p:nvPicPr>
        <p:blipFill>
          <a:blip r:embed="rId4"/>
          <a:stretch>
            <a:fillRect/>
          </a:stretch>
        </p:blipFill>
        <p:spPr>
          <a:xfrm>
            <a:off x="3967316" y="0"/>
            <a:ext cx="5176684" cy="5143500"/>
          </a:xfrm>
          <a:prstGeom prst="rect">
            <a:avLst/>
          </a:prstGeom>
          <a:ln>
            <a:noFill/>
          </a:ln>
          <a:effectLst>
            <a:outerShdw blurRad="190500" algn="tl" rotWithShape="0">
              <a:srgbClr val="000000">
                <a:alpha val="70000"/>
              </a:srgbClr>
            </a:outerShdw>
          </a:effectLst>
        </p:spPr>
      </p:pic>
      <p:cxnSp>
        <p:nvCxnSpPr>
          <p:cNvPr id="10" name="Lige pilforbindelse 9">
            <a:extLst>
              <a:ext uri="{FF2B5EF4-FFF2-40B4-BE49-F238E27FC236}">
                <a16:creationId xmlns:a16="http://schemas.microsoft.com/office/drawing/2014/main" id="{1DB7CB22-1B0E-9989-4F9C-39CFF37E9FB4}"/>
              </a:ext>
            </a:extLst>
          </p:cNvPr>
          <p:cNvCxnSpPr>
            <a:cxnSpLocks/>
          </p:cNvCxnSpPr>
          <p:nvPr/>
        </p:nvCxnSpPr>
        <p:spPr bwMode="auto">
          <a:xfrm>
            <a:off x="1736054" y="4067053"/>
            <a:ext cx="2231262" cy="0"/>
          </a:xfrm>
          <a:prstGeom prst="straightConnector1">
            <a:avLst/>
          </a:prstGeom>
          <a:noFill/>
          <a:ln w="38100" algn="ctr">
            <a:solidFill>
              <a:schemeClr val="accent3"/>
            </a:solidFill>
            <a:prstDash val="solid"/>
            <a:round/>
            <a:headEnd type="none" w="med" len="med"/>
            <a:tailEnd type="triangle"/>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2200185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82828A-7CCF-9C8B-BE24-C998BCCF20B7}"/>
              </a:ext>
            </a:extLst>
          </p:cNvPr>
          <p:cNvSpPr>
            <a:spLocks noGrp="1"/>
          </p:cNvSpPr>
          <p:nvPr>
            <p:ph type="title"/>
          </p:nvPr>
        </p:nvSpPr>
        <p:spPr/>
        <p:txBody>
          <a:bodyPr/>
          <a:lstStyle/>
          <a:p>
            <a:endParaRPr lang="da-DK"/>
          </a:p>
        </p:txBody>
      </p:sp>
      <p:sp>
        <p:nvSpPr>
          <p:cNvPr id="3" name="Pladsholder til tekst 2">
            <a:extLst>
              <a:ext uri="{FF2B5EF4-FFF2-40B4-BE49-F238E27FC236}">
                <a16:creationId xmlns:a16="http://schemas.microsoft.com/office/drawing/2014/main" id="{2A9EB0BA-E7D4-F6C2-64BC-1B3B8BAB93E6}"/>
              </a:ext>
            </a:extLst>
          </p:cNvPr>
          <p:cNvSpPr>
            <a:spLocks noGrp="1"/>
          </p:cNvSpPr>
          <p:nvPr>
            <p:ph type="body" sz="quarter" idx="11"/>
          </p:nvPr>
        </p:nvSpPr>
        <p:spPr/>
        <p:txBody>
          <a:bodyPr/>
          <a:lstStyle/>
          <a:p>
            <a:endParaRPr lang="da-DK"/>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7" name="Tilføjelsesprogram 6">
                <a:extLst>
                  <a:ext uri="{FF2B5EF4-FFF2-40B4-BE49-F238E27FC236}">
                    <a16:creationId xmlns:a16="http://schemas.microsoft.com/office/drawing/2014/main" id="{C03F151E-FB4E-C5DD-7885-C82B0D38A70F}"/>
                  </a:ext>
                </a:extLst>
              </p:cNvPr>
              <p:cNvGraphicFramePr>
                <a:graphicFrameLocks noGrp="1"/>
              </p:cNvGraphicFramePr>
              <p:nvPr/>
            </p:nvGraphicFramePr>
            <p:xfrm>
              <a:off x="0" y="0"/>
              <a:ext cx="9144000" cy="514350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7" name="Tilføjelsesprogram 6">
                <a:extLst>
                  <a:ext uri="{FF2B5EF4-FFF2-40B4-BE49-F238E27FC236}">
                    <a16:creationId xmlns:a16="http://schemas.microsoft.com/office/drawing/2014/main" id="{C03F151E-FB4E-C5DD-7885-C82B0D38A70F}"/>
                  </a:ext>
                </a:extLst>
              </p:cNvPr>
              <p:cNvPicPr>
                <a:picLocks noGrp="1" noRot="1" noChangeAspect="1" noMove="1" noResize="1" noEditPoints="1" noAdjustHandles="1" noChangeArrowheads="1" noChangeShapeType="1"/>
              </p:cNvPicPr>
              <p:nvPr/>
            </p:nvPicPr>
            <p:blipFill>
              <a:blip r:embed="rId3"/>
              <a:stretch>
                <a:fillRect/>
              </a:stretch>
            </p:blipFill>
            <p:spPr>
              <a:xfrm>
                <a:off x="0" y="0"/>
                <a:ext cx="9144000" cy="5143500"/>
              </a:xfrm>
              <a:prstGeom prst="rect">
                <a:avLst/>
              </a:prstGeom>
            </p:spPr>
          </p:pic>
        </mc:Fallback>
      </mc:AlternateContent>
    </p:spTree>
    <p:extLst>
      <p:ext uri="{BB962C8B-B14F-4D97-AF65-F5344CB8AC3E}">
        <p14:creationId xmlns:p14="http://schemas.microsoft.com/office/powerpoint/2010/main" val="1978380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9A0683-005A-3CCA-E443-6C2814E0AA99}"/>
              </a:ext>
            </a:extLst>
          </p:cNvPr>
          <p:cNvSpPr>
            <a:spLocks noGrp="1"/>
          </p:cNvSpPr>
          <p:nvPr>
            <p:ph type="title"/>
          </p:nvPr>
        </p:nvSpPr>
        <p:spPr/>
        <p:txBody>
          <a:bodyPr/>
          <a:lstStyle/>
          <a:p>
            <a:r>
              <a:rPr lang="da-DK" dirty="0"/>
              <a:t>Dagsorden</a:t>
            </a:r>
          </a:p>
        </p:txBody>
      </p:sp>
      <p:sp>
        <p:nvSpPr>
          <p:cNvPr id="3" name="Pladsholder til tekst 2">
            <a:extLst>
              <a:ext uri="{FF2B5EF4-FFF2-40B4-BE49-F238E27FC236}">
                <a16:creationId xmlns:a16="http://schemas.microsoft.com/office/drawing/2014/main" id="{86D57D5C-7B0F-68F9-C77B-FE75939B7017}"/>
              </a:ext>
            </a:extLst>
          </p:cNvPr>
          <p:cNvSpPr>
            <a:spLocks noGrp="1"/>
          </p:cNvSpPr>
          <p:nvPr>
            <p:ph type="body" sz="quarter" idx="10"/>
          </p:nvPr>
        </p:nvSpPr>
        <p:spPr/>
        <p:txBody>
          <a:bodyPr anchor="ctr"/>
          <a:lstStyle/>
          <a:p>
            <a:endParaRPr lang="da-DK" sz="1200" dirty="0">
              <a:solidFill>
                <a:srgbClr val="7030A0"/>
              </a:solidFill>
            </a:endParaRPr>
          </a:p>
          <a:p>
            <a:r>
              <a:rPr lang="da-DK" sz="1200" dirty="0"/>
              <a:t>Tips </a:t>
            </a:r>
          </a:p>
          <a:p>
            <a:r>
              <a:rPr lang="da-DK" sz="1200" dirty="0"/>
              <a:t>Kort nyt </a:t>
            </a:r>
          </a:p>
          <a:p>
            <a:endParaRPr lang="da-DK" sz="1200" dirty="0"/>
          </a:p>
          <a:p>
            <a:r>
              <a:rPr lang="da-DK" sz="1200" dirty="0"/>
              <a:t>Emne 1: Sådan tog Aalborg kommune </a:t>
            </a:r>
            <a:r>
              <a:rPr lang="da-DK" sz="1200" dirty="0" err="1"/>
              <a:t>eFaktura</a:t>
            </a:r>
            <a:r>
              <a:rPr lang="da-DK" sz="1200" dirty="0"/>
              <a:t> i brug</a:t>
            </a:r>
          </a:p>
          <a:p>
            <a:r>
              <a:rPr lang="da-DK" sz="1200" dirty="0"/>
              <a:t>Emne 2: Release 5.5 (24.06.25)</a:t>
            </a:r>
          </a:p>
          <a:p>
            <a:endParaRPr lang="da-DK" sz="1200" dirty="0"/>
          </a:p>
          <a:p>
            <a:r>
              <a:rPr lang="da-DK" sz="1200" dirty="0"/>
              <a:t>Næste spørgetime og statusmøde</a:t>
            </a:r>
          </a:p>
          <a:p>
            <a:r>
              <a:rPr lang="da-DK" sz="1200" dirty="0"/>
              <a:t>Status på driften</a:t>
            </a:r>
          </a:p>
          <a:p>
            <a:r>
              <a:rPr lang="da-DK" sz="1200" dirty="0"/>
              <a:t>Tak for i dag</a:t>
            </a:r>
          </a:p>
          <a:p>
            <a:endParaRPr lang="da-DK" dirty="0"/>
          </a:p>
        </p:txBody>
      </p:sp>
      <p:pic>
        <p:nvPicPr>
          <p:cNvPr id="14" name="Pladsholder til billede 13" descr="Et billede, der indeholder udendørs, vandfugl, vand, and&#10;&#10;Automatisk genereret beskrivelse">
            <a:extLst>
              <a:ext uri="{FF2B5EF4-FFF2-40B4-BE49-F238E27FC236}">
                <a16:creationId xmlns:a16="http://schemas.microsoft.com/office/drawing/2014/main" id="{47FD91C9-72CC-AA9F-FC9D-AE3D5B710459}"/>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8034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Tips</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940463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A91FCE-F03D-7214-E16D-02122A2C5C80}"/>
              </a:ext>
            </a:extLst>
          </p:cNvPr>
          <p:cNvSpPr>
            <a:spLocks noGrp="1"/>
          </p:cNvSpPr>
          <p:nvPr>
            <p:ph type="title"/>
          </p:nvPr>
        </p:nvSpPr>
        <p:spPr/>
        <p:txBody>
          <a:bodyPr/>
          <a:lstStyle/>
          <a:p>
            <a:r>
              <a:rPr lang="da-DK" dirty="0"/>
              <a:t>Brev mærket anmodning</a:t>
            </a:r>
          </a:p>
        </p:txBody>
      </p:sp>
      <p:sp>
        <p:nvSpPr>
          <p:cNvPr id="3" name="Pladsholder til tekst 2">
            <a:extLst>
              <a:ext uri="{FF2B5EF4-FFF2-40B4-BE49-F238E27FC236}">
                <a16:creationId xmlns:a16="http://schemas.microsoft.com/office/drawing/2014/main" id="{EADEB0D6-B131-850B-2677-CB66AF878CA6}"/>
              </a:ext>
            </a:extLst>
          </p:cNvPr>
          <p:cNvSpPr>
            <a:spLocks noGrp="1"/>
          </p:cNvSpPr>
          <p:nvPr>
            <p:ph type="body" sz="quarter" idx="10"/>
          </p:nvPr>
        </p:nvSpPr>
        <p:spPr/>
        <p:txBody>
          <a:bodyPr/>
          <a:lstStyle/>
          <a:p>
            <a:r>
              <a:rPr lang="da-DK" dirty="0"/>
              <a:t>Breve kan fx være af typen ”Anmodning” eller ”Oplysning”. </a:t>
            </a:r>
          </a:p>
          <a:p>
            <a:r>
              <a:rPr lang="da-DK" dirty="0"/>
              <a:t>Dette kan I opsætte i KPs systemadministration under systemparameteren ”Brevskabeloner” (uden at overtage ansvaret). </a:t>
            </a:r>
          </a:p>
          <a:p>
            <a:pPr marL="171450" indent="-171450">
              <a:buFont typeface="Arial" panose="020B0604020202020204" pitchFamily="34" charset="0"/>
              <a:buChar char="•"/>
            </a:pPr>
            <a:r>
              <a:rPr lang="da-DK" b="1" dirty="0"/>
              <a:t>Anmodninger</a:t>
            </a:r>
            <a:r>
              <a:rPr lang="da-DK" dirty="0"/>
              <a:t>: Breve af denne type vil gå i ventetrin indtil borger har besvaret brevet, eller svarfristen, som I selv kan sætte op, løber ud.</a:t>
            </a:r>
          </a:p>
          <a:p>
            <a:pPr marL="171450" indent="-171450">
              <a:buFont typeface="Arial" panose="020B0604020202020204" pitchFamily="34" charset="0"/>
              <a:buChar char="•"/>
            </a:pPr>
            <a:r>
              <a:rPr lang="da-DK" b="1" dirty="0"/>
              <a:t>Oplysning</a:t>
            </a:r>
            <a:r>
              <a:rPr lang="da-DK" dirty="0"/>
              <a:t>: Her forventer KP ikke at få svar på brevet, og opgaven går derfor ikke i ventetrin. Her kan I derfor heller ikke angive svarfrist. I disse tilfælde skal I udskyde manuelt for at sætte opgaven i ventetrin eller alternativt færdiggøre opgaven. </a:t>
            </a:r>
          </a:p>
          <a:p>
            <a:r>
              <a:rPr lang="da-DK" dirty="0"/>
              <a:t>Ovenstående er ikke afgørende ifm. automatisk behandling, men hvis I (nogle gange) foretager manuel behandling, er det vigtigt at være opmærksom på typen. </a:t>
            </a:r>
          </a:p>
          <a:p>
            <a:r>
              <a:rPr lang="da-DK" dirty="0"/>
              <a:t>I kan læse mere om breve ifm. automatisk og delvis manuel sagsbehandling i Temavejledningen: </a:t>
            </a:r>
            <a:r>
              <a:rPr lang="da-DK" dirty="0">
                <a:hlinkClick r:id="rId3"/>
              </a:rPr>
              <a:t>KP Temavejledning - Automatisk behandling af ansgninger.pdf</a:t>
            </a:r>
            <a:endParaRPr lang="da-DK" dirty="0"/>
          </a:p>
        </p:txBody>
      </p:sp>
      <p:sp>
        <p:nvSpPr>
          <p:cNvPr id="4" name="Pladsholder til tekst 3">
            <a:extLst>
              <a:ext uri="{FF2B5EF4-FFF2-40B4-BE49-F238E27FC236}">
                <a16:creationId xmlns:a16="http://schemas.microsoft.com/office/drawing/2014/main" id="{381FFE52-41B0-E901-681F-9258B60F77BD}"/>
              </a:ext>
            </a:extLst>
          </p:cNvPr>
          <p:cNvSpPr>
            <a:spLocks noGrp="1"/>
          </p:cNvSpPr>
          <p:nvPr>
            <p:ph type="body" sz="quarter" idx="11"/>
          </p:nvPr>
        </p:nvSpPr>
        <p:spPr/>
        <p:txBody>
          <a:bodyPr/>
          <a:lstStyle/>
          <a:p>
            <a:r>
              <a:rPr lang="da-DK" dirty="0"/>
              <a:t>Tips</a:t>
            </a:r>
          </a:p>
        </p:txBody>
      </p:sp>
      <p:pic>
        <p:nvPicPr>
          <p:cNvPr id="7" name="Pladsholder til billede 6" descr="Et billede, der indeholder udendørs, vand, sky, bro&#10;&#10;Automatisk genereret beskrivelse">
            <a:extLst>
              <a:ext uri="{FF2B5EF4-FFF2-40B4-BE49-F238E27FC236}">
                <a16:creationId xmlns:a16="http://schemas.microsoft.com/office/drawing/2014/main" id="{1F6BEE6B-2E8A-250F-569E-A9D7195F5483}"/>
              </a:ext>
            </a:extLst>
          </p:cNvPr>
          <p:cNvPicPr>
            <a:picLocks noGrp="1" noChangeAspect="1"/>
          </p:cNvPicPr>
          <p:nvPr>
            <p:ph type="pic" sz="quarter" idx="12"/>
          </p:nvPr>
        </p:nvPicPr>
        <p:blipFill>
          <a:blip r:embed="rId4"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7751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Theme">
  <a:themeElements>
    <a:clrScheme name="KOMBIT">
      <a:dk1>
        <a:srgbClr val="111111"/>
      </a:dk1>
      <a:lt1>
        <a:srgbClr val="FFFFFF"/>
      </a:lt1>
      <a:dk2>
        <a:srgbClr val="CCC09E"/>
      </a:dk2>
      <a:lt2>
        <a:srgbClr val="F3EFE0"/>
      </a:lt2>
      <a:accent1>
        <a:srgbClr val="EB052F"/>
      </a:accent1>
      <a:accent2>
        <a:srgbClr val="3373D2"/>
      </a:accent2>
      <a:accent3>
        <a:srgbClr val="1C3F32"/>
      </a:accent3>
      <a:accent4>
        <a:srgbClr val="580D28"/>
      </a:accent4>
      <a:accent5>
        <a:srgbClr val="9656D7"/>
      </a:accent5>
      <a:accent6>
        <a:srgbClr val="B30E60"/>
      </a:accent6>
      <a:hlink>
        <a:srgbClr val="696969"/>
      </a:hlink>
      <a:folHlink>
        <a:srgbClr val="D6D6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3061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b="1"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bwMode="auto">
        <a:noFill/>
        <a:ln w="9525" algn="ctr">
          <a:solidFill>
            <a:schemeClr val="tx1"/>
          </a:solidFill>
          <a:prstDash val="sysDot"/>
          <a:round/>
          <a:headEnd type="none" w="med" len="med"/>
          <a:tailEnd type="none" w="med" len="med"/>
        </a:ln>
        <a:extLst>
          <a:ext uri="{909E8E84-426E-40dd-AFC4-6F175D3DCCD1}">
            <a14:hiddenFill xmlns:p="http://schemas.openxmlformats.org/presentationml/2006/main" xmlns="" xmlns:a14="http://schemas.microsoft.com/office/drawing/2010/main">
              <a:noFill/>
            </a14:hiddenFill>
          </a:ext>
        </a:extLst>
      </a:spPr>
      <a:bodyPr/>
      <a:lstStyle/>
    </a:lnDef>
    <a:txDef>
      <a:spPr>
        <a:noFill/>
        <a:ln>
          <a:noFill/>
        </a:ln>
      </a:spPr>
      <a:bodyPr wrap="none" rtlCol="0">
        <a:noAutofit/>
      </a:bodyPr>
      <a:lstStyle>
        <a:defPPr algn="l">
          <a:defRPr sz="900" dirty="0" err="1" smtClean="0">
            <a:latin typeface="Helvetica" pitchFamily="2" charset="0"/>
            <a:cs typeface="Arial"/>
          </a:defRPr>
        </a:defPPr>
      </a:lstStyle>
    </a:txDef>
  </a:objectDefaults>
  <a:extraClrSchemeLst/>
  <a:extLst>
    <a:ext uri="{05A4C25C-085E-4340-85A3-A5531E510DB2}">
      <thm15:themeFamily xmlns:thm15="http://schemas.microsoft.com/office/thememl/2012/main" name="Default Theme" id="{57B43150-9B59-4524-8D70-B7AA6C43F8B1}" vid="{A4A4ADDD-4E09-436A-AAEC-204C35E66FB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webextension1.xml><?xml version="1.0" encoding="utf-8"?>
<we:webextension xmlns:we="http://schemas.microsoft.com/office/webextensions/webextension/2010/11" id="{A3D97992-A00B-4339-8CCA-3C3F5D9457F0}">
  <we:reference id="wa104381526" version="1.0.0.2" store="da-DK" storeType="OMEX"/>
  <we:alternateReferences>
    <we:reference id="WA104381526" version="1.0.0.2" store="WA104381526" storeType="OMEX"/>
  </we:alternateReferences>
  <we:properties>
    <we:property name="FormID" value="&quot;9YoDzGgO5UO7F5V61vRfjjw0HOT9LE9NoaydHRQ8i4RUNEdJTEwwUFVFTldVNE85OFdBVVkzNDhQOC4u&quot;"/>
    <we:property name="FormMode" value="&quot;DesignTime&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ødeemne xmlns="1ad18e57-1846-4ffb-a171-01e80b4d2f32">Statusmøder</Mødeemne>
    <Mødedato xmlns="1ad18e57-1846-4ffb-a171-01e80b4d2f32">2025-05-12T22:00:00+00:00</Mødedato>
    <kbcd47fd730b4dd780d46e75aa37816b xmlns="1ad18e57-1846-4ffb-a171-01e80b4d2f32">
      <Terms xmlns="http://schemas.microsoft.com/office/infopath/2007/PartnerControls">
        <TermInfo xmlns="http://schemas.microsoft.com/office/infopath/2007/PartnerControls">
          <TermName xmlns="http://schemas.microsoft.com/office/infopath/2007/PartnerControls">Præsentation</TermName>
          <TermId xmlns="http://schemas.microsoft.com/office/infopath/2007/PartnerControls">93fbbba1-d5f3-4784-9979-765919310bab</TermId>
        </TermInfo>
      </Terms>
    </kbcd47fd730b4dd780d46e75aa37816b>
    <m58fa08f697546ad9c9c3d2382b429ae xmlns="1ad18e57-1846-4ffb-a171-01e80b4d2f32">
      <Terms xmlns="http://schemas.microsoft.com/office/infopath/2007/PartnerControls">
        <TermInfo xmlns="http://schemas.microsoft.com/office/infopath/2007/PartnerControls">
          <TermName xmlns="http://schemas.microsoft.com/office/infopath/2007/PartnerControls">Ekstern</TermName>
          <TermId xmlns="http://schemas.microsoft.com/office/infopath/2007/PartnerControls">95ef43ab-9e36-4dab-816d-0787e44693bc</TermId>
        </TermInfo>
      </Terms>
    </m58fa08f697546ad9c9c3d2382b429ae>
    <Produkt xmlns="3e6cf5d8-9ce4-4652-a6e6-07ace85fe7bc">178</Produkt>
    <TaxCatchAll xmlns="1ad18e57-1846-4ffb-a171-01e80b4d2f32">
      <Value>1609</Value>
      <Value>1683</Value>
    </TaxCatchAll>
    <Arbejdspakke xmlns="3e6cf5d8-9ce4-4652-a6e6-07ace85fe7bc">90</Arbejdspakke>
    <Flyt_x0020_til_x0020_arkiv xmlns="1ad18e57-1846-4ffb-a171-01e80b4d2f32">false</Flyt_x0020_til_x0020_arkiv>
    <_dlc_DocId xmlns="1ad18e57-1846-4ffb-a171-01e80b4d2f32">KUSWZMNXHWK5-380488058-2784</_dlc_DocId>
    <_dlc_DocIdUrl xmlns="1ad18e57-1846-4ffb-a171-01e80b4d2f32">
      <Url>https://share-it.kombit.dk/P0136/_layouts/15/DocIdRedir.aspx?ID=KUSWZMNXHWK5-380488058-2784</Url>
      <Description>KUSWZMNXHWK5-380488058-2784</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Mødedokument (PowerPoint)" ma:contentTypeID="0x0101002FA340818EC50C419AD1693B1F62589703008EC8285CB629D3428E6B44D078F3DCC6" ma:contentTypeVersion="21" ma:contentTypeDescription="" ma:contentTypeScope="" ma:versionID="8abe357155f765d1444836d1959abcdb">
  <xsd:schema xmlns:xsd="http://www.w3.org/2001/XMLSchema" xmlns:xs="http://www.w3.org/2001/XMLSchema" xmlns:p="http://schemas.microsoft.com/office/2006/metadata/properties" xmlns:ns3="1ad18e57-1846-4ffb-a171-01e80b4d2f32" xmlns:ns4="3e6cf5d8-9ce4-4652-a6e6-07ace85fe7bc" targetNamespace="http://schemas.microsoft.com/office/2006/metadata/properties" ma:root="true" ma:fieldsID="cadea6004db87ada06fe341704728fb9" ns3:_="" ns4:_="">
    <xsd:import namespace="1ad18e57-1846-4ffb-a171-01e80b4d2f32"/>
    <xsd:import namespace="3e6cf5d8-9ce4-4652-a6e6-07ace85fe7bc"/>
    <xsd:element name="properties">
      <xsd:complexType>
        <xsd:sequence>
          <xsd:element name="documentManagement">
            <xsd:complexType>
              <xsd:all>
                <xsd:element ref="ns3:kbcd47fd730b4dd780d46e75aa37816b" minOccurs="0"/>
                <xsd:element ref="ns3:TaxCatchAll" minOccurs="0"/>
                <xsd:element ref="ns3:TaxCatchAllLabel" minOccurs="0"/>
                <xsd:element ref="ns3:Mødeemne"/>
                <xsd:element ref="ns3:Mødedato"/>
                <xsd:element ref="ns3:m58fa08f697546ad9c9c3d2382b429ae" minOccurs="0"/>
                <xsd:element ref="ns3:Flyt_x0020_til_x0020_arkiv" minOccurs="0"/>
                <xsd:element ref="ns3:_dlc_DocId" minOccurs="0"/>
                <xsd:element ref="ns3:_dlc_DocIdUrl" minOccurs="0"/>
                <xsd:element ref="ns3:_dlc_DocIdPersistId" minOccurs="0"/>
                <xsd:element ref="ns4:Arbejdspakke" minOccurs="0"/>
                <xsd:element ref="ns4:Produk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d18e57-1846-4ffb-a171-01e80b4d2f32" elementFormDefault="qualified">
    <xsd:import namespace="http://schemas.microsoft.com/office/2006/documentManagement/types"/>
    <xsd:import namespace="http://schemas.microsoft.com/office/infopath/2007/PartnerControls"/>
    <xsd:element name="kbcd47fd730b4dd780d46e75aa37816b" ma:index="9" ma:taxonomy="true" ma:internalName="kbcd47fd730b4dd780d46e75aa37816b" ma:taxonomyFieldName="M_x00f8_detype" ma:displayName="Mødetype" ma:readOnly="false" ma:default="" ma:fieldId="{4bcd47fd-730b-4dd7-80d4-6e75aa37816b}" ma:sspId="efb1083d-7045-4fd7-9409-417f0f74db49" ma:termSetId="12a85307-9531-4659-b1dc-de09cb154fa1"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259305a2-eae7-4539-8fbb-789e91726657}" ma:internalName="TaxCatchAll" ma:showField="CatchAllData" ma:web="1ad18e57-1846-4ffb-a171-01e80b4d2f32">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259305a2-eae7-4539-8fbb-789e91726657}" ma:internalName="TaxCatchAllLabel" ma:readOnly="true" ma:showField="CatchAllDataLabel" ma:web="1ad18e57-1846-4ffb-a171-01e80b4d2f32">
      <xsd:complexType>
        <xsd:complexContent>
          <xsd:extension base="dms:MultiChoiceLookup">
            <xsd:sequence>
              <xsd:element name="Value" type="dms:Lookup" maxOccurs="unbounded" minOccurs="0" nillable="true"/>
            </xsd:sequence>
          </xsd:extension>
        </xsd:complexContent>
      </xsd:complexType>
    </xsd:element>
    <xsd:element name="Mødeemne" ma:index="13" ma:displayName="Mødeemne" ma:internalName="M_x00f8_deemne">
      <xsd:simpleType>
        <xsd:restriction base="dms:Text">
          <xsd:maxLength value="255"/>
        </xsd:restriction>
      </xsd:simpleType>
    </xsd:element>
    <xsd:element name="Mødedato" ma:index="14" ma:displayName="Mødedato" ma:description="Indsæt dato for mødet hvori dette dokument er præsenteret" ma:format="DateOnly" ma:internalName="M_x00f8_dedato">
      <xsd:simpleType>
        <xsd:restriction base="dms:DateTime"/>
      </xsd:simpleType>
    </xsd:element>
    <xsd:element name="m58fa08f697546ad9c9c3d2382b429ae" ma:index="15" ma:taxonomy="true" ma:internalName="m58fa08f697546ad9c9c3d2382b429ae" ma:taxonomyFieldName="Interessenter" ma:displayName="Interessenter" ma:readOnly="false" ma:default="" ma:fieldId="{658fa08f-6975-46ad-9c9c-3d2382b429ae}" ma:sspId="efb1083d-7045-4fd7-9409-417f0f74db49" ma:termSetId="9a82c93d-e0ab-4d8a-98c1-b2918757e48d" ma:anchorId="00000000-0000-0000-0000-000000000000" ma:open="false" ma:isKeyword="false">
      <xsd:complexType>
        <xsd:sequence>
          <xsd:element ref="pc:Terms" minOccurs="0" maxOccurs="1"/>
        </xsd:sequence>
      </xsd:complexType>
    </xsd:element>
    <xsd:element name="Flyt_x0020_til_x0020_arkiv" ma:index="17" nillable="true" ma:displayName="Flyt til arkiv" ma:default="0" ma:internalName="Flyt_x0020_til_x0020_arkiv">
      <xsd:simpleType>
        <xsd:restriction base="dms:Boolean"/>
      </xsd:simpleType>
    </xsd:element>
    <xsd:element name="_dlc_DocId" ma:index="18" nillable="true" ma:displayName="Værdi for dokument-id" ma:description="Værdien af det dokument-id, der er tildelt dette element." ma:internalName="_dlc_DocId" ma:readOnly="true">
      <xsd:simpleType>
        <xsd:restriction base="dms:Text"/>
      </xsd:simpleType>
    </xsd:element>
    <xsd:element name="_dlc_DocIdUrl" ma:index="19" nillable="true" ma:displayName="Dokument-id" ma:description="Permanent link til dette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e6cf5d8-9ce4-4652-a6e6-07ace85fe7bc" elementFormDefault="qualified">
    <xsd:import namespace="http://schemas.microsoft.com/office/2006/documentManagement/types"/>
    <xsd:import namespace="http://schemas.microsoft.com/office/infopath/2007/PartnerControls"/>
    <xsd:element name="Arbejdspakke" ma:index="21" nillable="true" ma:displayName="Arbejdspakke" ma:list="{e9f85bcf-b6e3-41a6-a315-61412f09a3b0}" ma:internalName="Arbejdspakke" ma:showField="Arbejdspakke_x0020_titel">
      <xsd:simpleType>
        <xsd:restriction base="dms:Lookup"/>
      </xsd:simpleType>
    </xsd:element>
    <xsd:element name="Produkt" ma:index="22" nillable="true" ma:displayName="Produkt" ma:list="{e9f85bcf-b6e3-41a6-a315-61412f09a3b0}" ma:internalName="Produkt" ma:showField="Produkttitel">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displayName="Titel"/>
        <xsd:element ref="dc:subject" minOccurs="0" maxOccurs="1"/>
        <xsd:element ref="dc:description" minOccurs="0" maxOccurs="1"/>
        <xsd:element name="keywords" minOccurs="0" maxOccurs="1" type="xsd:string" ma:displayName="Nøgleord"/>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8C1FE5-A19E-408F-9CC7-A026BA5BE0CE}">
  <ds:schemaRefs>
    <ds:schemaRef ds:uri="http://schemas.microsoft.com/sharepoint/v3/contenttype/forms"/>
  </ds:schemaRefs>
</ds:datastoreItem>
</file>

<file path=customXml/itemProps2.xml><?xml version="1.0" encoding="utf-8"?>
<ds:datastoreItem xmlns:ds="http://schemas.openxmlformats.org/officeDocument/2006/customXml" ds:itemID="{B3D7040D-9265-4950-BB84-EA3CACF30F56}">
  <ds:schemaRefs>
    <ds:schemaRef ds:uri="1ad18e57-1846-4ffb-a171-01e80b4d2f32"/>
    <ds:schemaRef ds:uri="http://purl.org/dc/elements/1.1/"/>
    <ds:schemaRef ds:uri="3e6cf5d8-9ce4-4652-a6e6-07ace85fe7bc"/>
    <ds:schemaRef ds:uri="http://purl.org/dc/dcmitype/"/>
    <ds:schemaRef ds:uri="http://purl.org/dc/terms/"/>
    <ds:schemaRef ds:uri="http://schemas.microsoft.com/office/2006/documentManagement/types"/>
    <ds:schemaRef ds:uri="http://schemas.openxmlformats.org/package/2006/metadata/core-properties"/>
    <ds:schemaRef ds:uri="http://www.w3.org/XML/1998/namespace"/>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492D0C0F-7841-4BCB-8D77-36A4A57445BC}">
  <ds:schemaRefs>
    <ds:schemaRef ds:uri="http://schemas.microsoft.com/sharepoint/events"/>
  </ds:schemaRefs>
</ds:datastoreItem>
</file>

<file path=customXml/itemProps4.xml><?xml version="1.0" encoding="utf-8"?>
<ds:datastoreItem xmlns:ds="http://schemas.openxmlformats.org/officeDocument/2006/customXml" ds:itemID="{AB37368C-0699-4795-834A-5A5524DCE7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d18e57-1846-4ffb-a171-01e80b4d2f32"/>
    <ds:schemaRef ds:uri="3e6cf5d8-9ce4-4652-a6e6-07ace85fe7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cc038af5-0e68-43e5-bb17-957ad6f45f8e}" enabled="0" method="" siteId="{cc038af5-0e68-43e5-bb17-957ad6f45f8e}" removed="1"/>
</clbl:labelList>
</file>

<file path=docProps/app.xml><?xml version="1.0" encoding="utf-8"?>
<Properties xmlns="http://schemas.openxmlformats.org/officeDocument/2006/extended-properties" xmlns:vt="http://schemas.openxmlformats.org/officeDocument/2006/docPropsVTypes">
  <Template>Default Theme</Template>
  <TotalTime>11781</TotalTime>
  <Words>3549</Words>
  <Application>Microsoft Office PowerPoint</Application>
  <PresentationFormat>Skærmshow (16:9)</PresentationFormat>
  <Paragraphs>400</Paragraphs>
  <Slides>49</Slides>
  <Notes>6</Notes>
  <HiddenSlides>0</HiddenSlides>
  <MMClips>0</MMClips>
  <ScaleCrop>false</ScaleCrop>
  <HeadingPairs>
    <vt:vector size="6" baseType="variant">
      <vt:variant>
        <vt:lpstr>Benyttede skrifttyper</vt:lpstr>
      </vt:variant>
      <vt:variant>
        <vt:i4>9</vt:i4>
      </vt:variant>
      <vt:variant>
        <vt:lpstr>Tema</vt:lpstr>
      </vt:variant>
      <vt:variant>
        <vt:i4>1</vt:i4>
      </vt:variant>
      <vt:variant>
        <vt:lpstr>Slidetitler</vt:lpstr>
      </vt:variant>
      <vt:variant>
        <vt:i4>49</vt:i4>
      </vt:variant>
    </vt:vector>
  </HeadingPairs>
  <TitlesOfParts>
    <vt:vector size="59" baseType="lpstr">
      <vt:lpstr>Arial</vt:lpstr>
      <vt:lpstr>Calibri</vt:lpstr>
      <vt:lpstr>CambriaMath</vt:lpstr>
      <vt:lpstr>Courier New</vt:lpstr>
      <vt:lpstr>Helvetica</vt:lpstr>
      <vt:lpstr>Neue Haas Grotesk Text Pro</vt:lpstr>
      <vt:lpstr>Normal systemskrift</vt:lpstr>
      <vt:lpstr>Source Sans Pro Light</vt:lpstr>
      <vt:lpstr>Wingdings</vt:lpstr>
      <vt:lpstr>Default Theme</vt:lpstr>
      <vt:lpstr>KP statusmøde Uge 20 - 2025</vt:lpstr>
      <vt:lpstr>Velkommen til mødet</vt:lpstr>
      <vt:lpstr>KOMBITs KP-team</vt:lpstr>
      <vt:lpstr>PowerPoint-præsentation</vt:lpstr>
      <vt:lpstr>Navigationssedler</vt:lpstr>
      <vt:lpstr>PowerPoint-præsentation</vt:lpstr>
      <vt:lpstr>Dagsorden</vt:lpstr>
      <vt:lpstr>Tips</vt:lpstr>
      <vt:lpstr>Brev mærket anmodning</vt:lpstr>
      <vt:lpstr>Oplyst formue fra UDK</vt:lpstr>
      <vt:lpstr>Uoplyst formue</vt:lpstr>
      <vt:lpstr>Oplyst formue – Automatisk sagsbehandling</vt:lpstr>
      <vt:lpstr>Oplyst formue – Manuel sagsbehandling</vt:lpstr>
      <vt:lpstr>Spørgsmål? Input?</vt:lpstr>
      <vt:lpstr>Kort nyt</vt:lpstr>
      <vt:lpstr>Spørgsmål i perioden 03.04.25 – 06.05.25 Indsamlet af KP-indstationeret (Birgitte - Rødovre)</vt:lpstr>
      <vt:lpstr>Fysiske møder Emner og lokaler </vt:lpstr>
      <vt:lpstr>Udvalgte emner til prioritering</vt:lpstr>
      <vt:lpstr>Opsamling på daglig flytning (introduceret i april, release 5.4)</vt:lpstr>
      <vt:lpstr>Ankestyrelsen om slutdato på udvidet helbredstillæg</vt:lpstr>
      <vt:lpstr>Ansøgninger modtaget fra selvbetjeningsløsninger</vt:lpstr>
      <vt:lpstr>Selvbetjening.nu Husk at opdatere links</vt:lpstr>
      <vt:lpstr>Temavejledning  Ansøgninger direkte til KP </vt:lpstr>
      <vt:lpstr>Rapporter om automatisk sagsbehandling</vt:lpstr>
      <vt:lpstr>Ændringer til KP d. 21.05.25 ”Ad hoc-sporet”</vt:lpstr>
      <vt:lpstr>Spørgsmål? Input?</vt:lpstr>
      <vt:lpstr>Emne 1: Sådan tog Aalborg kommune eFaktura i brug</vt:lpstr>
      <vt:lpstr>Hvornår bliver KP bedre til at finde CPR-numre?</vt:lpstr>
      <vt:lpstr>Fakturatotaler og forventet egenandel</vt:lpstr>
      <vt:lpstr>Sådan tog vi eFaktura i brug</vt:lpstr>
      <vt:lpstr>Aalborg Kommunes erfaringer med KP</vt:lpstr>
      <vt:lpstr>Tag KP i brug og prioritering af forandringen  Leder- og medarbejderperspektiv</vt:lpstr>
      <vt:lpstr>Opfordring til at tage KP i brug Styregruppen og Aalborg Kommune</vt:lpstr>
      <vt:lpstr>Emne 2: Release 5.5 (24.06.25)</vt:lpstr>
      <vt:lpstr>Release 5.5 (tilgængelig d.24.juni  2025)</vt:lpstr>
      <vt:lpstr>Opretholdelse af abonnement på CPR og UDK indtil minimering </vt:lpstr>
      <vt:lpstr>MAF - Understøttelse af 6 års regel ved handlekommuneaftaler #1  </vt:lpstr>
      <vt:lpstr>MAF - Understøttelse af 6 års regel ved handlekommuneaftaler #2  </vt:lpstr>
      <vt:lpstr>MAF - Understøttelse af 6 års regel ved handlekommuneaftaler #3</vt:lpstr>
      <vt:lpstr>MAF - Understøttelse af 6 års regel ved handlekommuneaftaler #4 – Proces ved nytilkendelser</vt:lpstr>
      <vt:lpstr>Release og KLIK-opgaver KP release 5.5 – 24.06 2025</vt:lpstr>
      <vt:lpstr>Ny funktionalitet</vt:lpstr>
      <vt:lpstr>Spørgsmål? Input?</vt:lpstr>
      <vt:lpstr>Næste spørgetime og statusmøde</vt:lpstr>
      <vt:lpstr>Hvad sker på næste statusmøde?</vt:lpstr>
      <vt:lpstr>Status på driften</vt:lpstr>
      <vt:lpstr>Henvendelser og godkendte fejl</vt:lpstr>
      <vt:lpstr>Supportsager</vt:lpstr>
      <vt:lpstr>Tak for i dag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Statusmøde (uge XX)</dc:title>
  <dc:creator>Aske Walther Sørensen</dc:creator>
  <cp:lastModifiedBy>Aske Walther Sørensen</cp:lastModifiedBy>
  <cp:revision>17</cp:revision>
  <dcterms:created xsi:type="dcterms:W3CDTF">2023-05-04T10:03:14Z</dcterms:created>
  <dcterms:modified xsi:type="dcterms:W3CDTF">2025-05-13T13:01:34Z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0x0101002FA340818EC50C419AD1693B1F62589703008EC8285CB629D3428E6B44D078F3DCC6</vt:lpwstr>
  </property>
  <property fmtid="{D5CDD505-2E9C-101B-9397-08002B2CF9AE}" pid="3" name="_dlc_DocIdItemGuid">
    <vt:lpwstr>7513fe28-c3f6-4fb1-8d21-add7295659ae</vt:lpwstr>
  </property>
  <property fmtid="{D5CDD505-2E9C-101B-9397-08002B2CF9AE}" pid="4" name="Mødetype">
    <vt:lpwstr>1609;#Præsentation|93fbbba1-d5f3-4784-9979-765919310bab</vt:lpwstr>
  </property>
  <property fmtid="{D5CDD505-2E9C-101B-9397-08002B2CF9AE}" pid="5" name="Interessenter">
    <vt:lpwstr>1683;#Ekstern|95ef43ab-9e36-4dab-816d-0787e44693bc</vt:lpwstr>
  </property>
</Properties>
</file>